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59" r:id="rId3"/>
    <p:sldId id="260" r:id="rId4"/>
    <p:sldId id="294" r:id="rId5"/>
    <p:sldId id="297" r:id="rId6"/>
    <p:sldId id="261" r:id="rId7"/>
    <p:sldId id="269" r:id="rId8"/>
    <p:sldId id="284" r:id="rId9"/>
    <p:sldId id="270" r:id="rId10"/>
    <p:sldId id="291" r:id="rId11"/>
    <p:sldId id="292" r:id="rId12"/>
    <p:sldId id="271" r:id="rId13"/>
    <p:sldId id="272" r:id="rId14"/>
    <p:sldId id="273" r:id="rId15"/>
    <p:sldId id="275" r:id="rId16"/>
    <p:sldId id="295" r:id="rId17"/>
    <p:sldId id="276" r:id="rId18"/>
    <p:sldId id="293" r:id="rId19"/>
    <p:sldId id="267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96" r:id="rId32"/>
    <p:sldId id="289" r:id="rId33"/>
    <p:sldId id="290" r:id="rId34"/>
    <p:sldId id="298" r:id="rId35"/>
    <p:sldId id="258" r:id="rId36"/>
    <p:sldId id="300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태성 김" initials="태김" lastIdx="1" clrIdx="0">
    <p:extLst>
      <p:ext uri="{19B8F6BF-5375-455C-9EA6-DF929625EA0E}">
        <p15:presenceInfo xmlns:p15="http://schemas.microsoft.com/office/powerpoint/2012/main" userId="e3760284f0ea96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927950-6B5F-4B5F-83D7-6E71B14FEA9E}" v="2221" dt="2020-11-17T15:59:59.742"/>
    <p1510:client id="{A245B224-3AA3-425C-8128-0DEFA1A07704}" v="1023" dt="2020-11-17T17:34:00.145"/>
    <p1510:client id="{B10BE7BD-8EE5-4B1A-8949-C719008DE5B8}" v="321" dt="2020-11-18T02:14:02.720"/>
    <p1510:client id="{C33C3A53-9743-4864-BC1D-BD1161AFC94A}" v="650" dt="2020-11-18T19:33:04.530"/>
    <p1510:client id="{FBFED2D9-1DD3-4DE2-9A4F-52359A2C446B}" v="707" dt="2020-11-17T11:52:59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4" autoAdjust="0"/>
    <p:restoredTop sz="94938" autoAdjust="0"/>
  </p:normalViewPr>
  <p:slideViewPr>
    <p:cSldViewPr snapToGrid="0">
      <p:cViewPr varScale="1">
        <p:scale>
          <a:sx n="113" d="100"/>
          <a:sy n="113" d="100"/>
        </p:scale>
        <p:origin x="2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19T09:51:12.06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8ACA9-4A96-4BFD-A344-5937010743B1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D7876-AE7C-4568-B02A-B6985B9E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717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D7876-AE7C-4568-B02A-B6985B9E7AB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99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07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02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023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7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88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58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7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382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0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E97B7-EA58-4606-8AEF-85F667A76219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6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961589" y="386755"/>
            <a:ext cx="8486411" cy="3583345"/>
          </a:xfrm>
          <a:prstGeom prst="rect">
            <a:avLst/>
          </a:prstGeom>
          <a:pattFill prst="pct5">
            <a:fgClr>
              <a:srgbClr val="7C97C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779321" y="3970100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rot="5400000">
            <a:off x="1935589" y="1412755"/>
            <a:ext cx="2052000" cy="0"/>
          </a:xfrm>
          <a:prstGeom prst="line">
            <a:avLst/>
          </a:prstGeom>
          <a:ln w="6350"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A9AF59-362C-4412-948B-DC2C356DEA69}"/>
              </a:ext>
            </a:extLst>
          </p:cNvPr>
          <p:cNvSpPr/>
          <p:nvPr/>
        </p:nvSpPr>
        <p:spPr>
          <a:xfrm>
            <a:off x="10977814" y="6518756"/>
            <a:ext cx="441146" cy="30348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50" dirty="0">
                <a:solidFill>
                  <a:srgbClr val="7C97C2"/>
                </a:solidFill>
                <a:ea typeface="맑은 고딕"/>
              </a:rPr>
              <a:t>8조 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780393" y="2091225"/>
            <a:ext cx="7730767" cy="1723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6600" b="1" kern="0" dirty="0">
                <a:ln w="12700">
                  <a:solidFill>
                    <a:srgbClr val="7C97C2"/>
                  </a:solidFill>
                </a:ln>
                <a:solidFill>
                  <a:schemeClr val="bg1"/>
                </a:solidFill>
              </a:rPr>
              <a:t>서울시 상권 </a:t>
            </a:r>
            <a:r>
              <a:rPr lang="en-US" altLang="ko-KR" sz="6600" b="1" kern="0" dirty="0">
                <a:ln w="12700">
                  <a:solidFill>
                    <a:srgbClr val="7C97C2"/>
                  </a:solidFill>
                </a:ln>
                <a:solidFill>
                  <a:schemeClr val="bg1"/>
                </a:solidFill>
              </a:rPr>
              <a:t>EDA</a:t>
            </a:r>
          </a:p>
          <a:p>
            <a:pPr lvl="0" latinLnBrk="0">
              <a:defRPr/>
            </a:pPr>
            <a:r>
              <a:rPr lang="en-US" altLang="ko-KR" sz="4000" b="1" kern="0" dirty="0">
                <a:ln w="12700">
                  <a:noFill/>
                </a:ln>
                <a:solidFill>
                  <a:srgbClr val="7C97C2"/>
                </a:solidFill>
              </a:rPr>
              <a:t>8</a:t>
            </a:r>
            <a:r>
              <a:rPr lang="ko-KR" altLang="en-US" sz="4000" b="1" kern="0" dirty="0">
                <a:ln w="12700">
                  <a:noFill/>
                </a:ln>
                <a:solidFill>
                  <a:srgbClr val="7C97C2"/>
                </a:solidFill>
              </a:rPr>
              <a:t>조</a:t>
            </a:r>
            <a:endParaRPr lang="en-US" altLang="ko-KR" sz="4000" b="1" kern="0" dirty="0">
              <a:ln w="12700">
                <a:noFill/>
              </a:ln>
              <a:solidFill>
                <a:srgbClr val="7C97C2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95637" y="3618249"/>
            <a:ext cx="4024537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1050" kern="0" dirty="0">
                <a:solidFill>
                  <a:srgbClr val="7C97C2"/>
                </a:solidFill>
              </a:rPr>
              <a:t>김성준</a:t>
            </a:r>
            <a:r>
              <a:rPr lang="en-US" altLang="ko-KR" sz="1050" kern="0" dirty="0">
                <a:solidFill>
                  <a:srgbClr val="7C97C2"/>
                </a:solidFill>
              </a:rPr>
              <a:t>, </a:t>
            </a:r>
            <a:r>
              <a:rPr lang="ko-KR" altLang="en-US" sz="1050" kern="0" dirty="0">
                <a:solidFill>
                  <a:srgbClr val="7C97C2"/>
                </a:solidFill>
              </a:rPr>
              <a:t>김종찬</a:t>
            </a:r>
            <a:r>
              <a:rPr lang="en-US" altLang="ko-KR" sz="1050" kern="0" dirty="0">
                <a:solidFill>
                  <a:srgbClr val="7C97C2"/>
                </a:solidFill>
              </a:rPr>
              <a:t>, </a:t>
            </a:r>
            <a:r>
              <a:rPr lang="ko-KR" altLang="en-US" sz="1050" kern="0" dirty="0">
                <a:solidFill>
                  <a:srgbClr val="7C97C2"/>
                </a:solidFill>
              </a:rPr>
              <a:t>김태성</a:t>
            </a:r>
            <a:endParaRPr lang="en-US" altLang="ko-KR" sz="1050" kern="0" dirty="0">
              <a:solidFill>
                <a:srgbClr val="7C97C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077575" y="3970100"/>
            <a:ext cx="361746" cy="342326"/>
          </a:xfrm>
          <a:prstGeom prst="rect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A</a:t>
            </a:r>
            <a:r>
              <a:rPr lang="en-US" altLang="ko-KR" sz="900" dirty="0"/>
              <a:t>+</a:t>
            </a:r>
            <a:endParaRPr lang="ko-KR" altLang="en-US" sz="9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386755"/>
            <a:ext cx="11448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rot="5400000">
            <a:off x="10162600" y="5590426"/>
            <a:ext cx="2556000" cy="0"/>
          </a:xfrm>
          <a:prstGeom prst="line">
            <a:avLst/>
          </a:prstGeom>
          <a:ln w="6350"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367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8793842" cy="1011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연령대별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 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매출평균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  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10대와 60대 이상의 매출금액이 낮게 나타남  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53C717-2209-4BB1-A4AE-11767D625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134" y="1296615"/>
            <a:ext cx="6951731" cy="556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72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8793842" cy="1011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연령대별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상주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인구수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60대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이상은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ko-KR" altLang="en-US" sz="900" kern="0" dirty="0">
                <a:solidFill>
                  <a:srgbClr val="7C97C2"/>
                </a:solidFill>
                <a:ea typeface="맑은 고딕"/>
              </a:rPr>
              <a:t>인구수가 많다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.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46E67E-3CB4-4D8F-AB19-D1BFA86FF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169" y="1296615"/>
            <a:ext cx="6673662" cy="556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73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387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구별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유동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인구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7C97C2"/>
                </a:solidFill>
              </a:rPr>
              <a:t>중구</a:t>
            </a:r>
            <a:r>
              <a:rPr lang="en-US" altLang="ko-KR" sz="900" kern="0" dirty="0">
                <a:solidFill>
                  <a:srgbClr val="7C97C2"/>
                </a:solidFill>
              </a:rPr>
              <a:t>, </a:t>
            </a:r>
            <a:r>
              <a:rPr lang="ko-KR" altLang="en-US" sz="900" kern="0" dirty="0">
                <a:solidFill>
                  <a:srgbClr val="7C97C2"/>
                </a:solidFill>
              </a:rPr>
              <a:t>강남</a:t>
            </a:r>
            <a:r>
              <a:rPr lang="en-US" altLang="ko-KR" sz="900" kern="0" dirty="0">
                <a:solidFill>
                  <a:srgbClr val="7C97C2"/>
                </a:solidFill>
              </a:rPr>
              <a:t>, </a:t>
            </a:r>
            <a:r>
              <a:rPr lang="ko-KR" altLang="en-US" sz="900" kern="0" dirty="0">
                <a:solidFill>
                  <a:srgbClr val="7C97C2"/>
                </a:solidFill>
              </a:rPr>
              <a:t>서초</a:t>
            </a:r>
            <a:r>
              <a:rPr lang="en-US" altLang="ko-KR" sz="900" kern="0" dirty="0">
                <a:solidFill>
                  <a:srgbClr val="7C97C2"/>
                </a:solidFill>
              </a:rPr>
              <a:t>, </a:t>
            </a:r>
            <a:r>
              <a:rPr lang="ko-KR" altLang="en-US" sz="900" kern="0" dirty="0">
                <a:solidFill>
                  <a:srgbClr val="7C97C2"/>
                </a:solidFill>
              </a:rPr>
              <a:t>종로</a:t>
            </a:r>
            <a:r>
              <a:rPr lang="en-US" altLang="ko-KR" sz="900" kern="0" dirty="0">
                <a:solidFill>
                  <a:srgbClr val="7C97C2"/>
                </a:solidFill>
              </a:rPr>
              <a:t>, </a:t>
            </a:r>
            <a:r>
              <a:rPr lang="ko-KR" altLang="en-US" sz="900" kern="0" dirty="0">
                <a:solidFill>
                  <a:srgbClr val="7C97C2"/>
                </a:solidFill>
              </a:rPr>
              <a:t>서대문구가 높음</a:t>
            </a:r>
            <a:endParaRPr lang="en-US" altLang="ko-KR" sz="900" kern="0" dirty="0">
              <a:solidFill>
                <a:srgbClr val="7C97C2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6EDF12-5978-474D-A8CE-3B3D85D12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26" y="1323417"/>
            <a:ext cx="9404007" cy="564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88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387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구별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직장인구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7C97C2"/>
                </a:solidFill>
              </a:rPr>
              <a:t>유동인구 경향과 유사하지만 서대문구는</a:t>
            </a:r>
            <a:r>
              <a:rPr lang="en-US" altLang="ko-KR" sz="900" kern="0" dirty="0">
                <a:solidFill>
                  <a:srgbClr val="7C97C2"/>
                </a:solidFill>
              </a:rPr>
              <a:t>?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589CDA-D93A-4290-8F1A-64BC3BF3B7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51" y="1418973"/>
            <a:ext cx="9214572" cy="552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62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11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요일별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유동인구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7C97C2"/>
                </a:solidFill>
              </a:rPr>
              <a:t>직장인이 많은 중구에서 주말 유동인구 감소폭이 큼</a:t>
            </a:r>
            <a:endParaRPr lang="en-US" altLang="ko-KR" sz="900" kern="0" dirty="0">
              <a:solidFill>
                <a:srgbClr val="7C97C2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8FB1B0-779E-49BE-8BA3-266FA1D37C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83" y="1438614"/>
            <a:ext cx="9451055" cy="567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42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8095343" cy="1011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중구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/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서대문구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연령별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상권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유동인구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7C97C2"/>
                </a:solidFill>
              </a:rPr>
              <a:t>중구와 서대문구의 </a:t>
            </a:r>
            <a:r>
              <a:rPr lang="en-US" altLang="ko-KR" sz="900" kern="0" dirty="0">
                <a:solidFill>
                  <a:srgbClr val="7C97C2"/>
                </a:solidFill>
              </a:rPr>
              <a:t>30</a:t>
            </a:r>
            <a:r>
              <a:rPr lang="ko-KR" altLang="en-US" sz="900" kern="0" dirty="0">
                <a:solidFill>
                  <a:srgbClr val="7C97C2"/>
                </a:solidFill>
              </a:rPr>
              <a:t>대에서 큰 차이가</a:t>
            </a:r>
            <a:r>
              <a:rPr lang="en-US" altLang="ko-KR" sz="900" kern="0" dirty="0">
                <a:solidFill>
                  <a:srgbClr val="7C97C2"/>
                </a:solidFill>
              </a:rPr>
              <a:t>?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BB9FF1-4919-486A-83EA-CF907621B5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97" y="1647091"/>
            <a:ext cx="8287701" cy="497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61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387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총&amp;20대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유동인구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7C97C2"/>
                </a:solidFill>
                <a:ea typeface="맑은 고딕"/>
              </a:rPr>
              <a:t>서대문구와 마포의 20대 유동인구가 많다.</a:t>
            </a:r>
            <a:endParaRPr lang="en-US" altLang="ko-KR" sz="900" kern="0" dirty="0">
              <a:solidFill>
                <a:srgbClr val="7C97C2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FC6F3718-C8FA-4C5A-8038-E79F7DF6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4" y="1325218"/>
            <a:ext cx="10992678" cy="54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8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8095343" cy="1011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구별 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20</a:t>
            </a: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대 유동인구 분포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7C97C2"/>
                </a:solidFill>
              </a:rPr>
              <a:t>이대와 신촌에 높은 유동인구 분포를 확인</a:t>
            </a:r>
            <a:endParaRPr lang="en-US" altLang="ko-KR" sz="900" kern="0" dirty="0">
              <a:solidFill>
                <a:srgbClr val="7C97C2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827DF8-ABFB-40FE-9D49-450F14FD3E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736" y="1464276"/>
            <a:ext cx="5638383" cy="563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81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8095343" cy="1011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구별 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20</a:t>
            </a: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대 유동인구 분포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7C97C2"/>
                </a:solidFill>
              </a:rPr>
              <a:t>이대와 신촌에 높은 유동인구 분포를 확인</a:t>
            </a:r>
            <a:endParaRPr lang="en-US" altLang="ko-KR" sz="900" kern="0" dirty="0">
              <a:solidFill>
                <a:srgbClr val="7C97C2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908098-2AA4-497F-8564-4DD6D53284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82" y="1851577"/>
            <a:ext cx="12664063" cy="475233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D12372A-4A68-4EDB-B25F-19D38E66672E}"/>
              </a:ext>
            </a:extLst>
          </p:cNvPr>
          <p:cNvSpPr/>
          <p:nvPr/>
        </p:nvSpPr>
        <p:spPr>
          <a:xfrm>
            <a:off x="583097" y="1580323"/>
            <a:ext cx="10740885" cy="6142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FD8D3FF-4D20-45D0-9EF3-1933B16FA1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08" y="1980885"/>
            <a:ext cx="10351623" cy="3877717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62287683-C7EB-4F9A-8510-7E0658E1F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325" y="1383373"/>
            <a:ext cx="6400235" cy="93775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73D6858-DD56-4C53-9059-04A54B361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32" y="5755027"/>
            <a:ext cx="6348051" cy="92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1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387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20대 </a:t>
            </a: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거주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인구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7C97C2"/>
                </a:solidFill>
              </a:rPr>
              <a:t>모든 구에서 거주 인구보다 상주 인구가 많다</a:t>
            </a:r>
            <a:r>
              <a:rPr lang="en-US" altLang="ko-KR" sz="900" kern="0" dirty="0">
                <a:solidFill>
                  <a:srgbClr val="7C97C2"/>
                </a:solidFill>
              </a:rPr>
              <a:t>.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02A5C7-3C5C-4F74-AAA1-B08E7E2382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32" y="2059779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7358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목차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4B84FD-A499-4F11-9D0B-982BBCA185C1}"/>
              </a:ext>
            </a:extLst>
          </p:cNvPr>
          <p:cNvGrpSpPr/>
          <p:nvPr/>
        </p:nvGrpSpPr>
        <p:grpSpPr>
          <a:xfrm>
            <a:off x="1182366" y="2600451"/>
            <a:ext cx="2867866" cy="2823533"/>
            <a:chOff x="6335391" y="2019426"/>
            <a:chExt cx="1905841" cy="1880558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6335391" y="2019426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CONTENTS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02</a:t>
              </a: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6360674" y="2019426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CONTENTS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02</a:t>
              </a: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6357733" y="2019426"/>
              <a:ext cx="1880558" cy="1880558"/>
              <a:chOff x="5708291" y="1967371"/>
              <a:chExt cx="1880558" cy="1880558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5708291" y="1967371"/>
                <a:ext cx="1880558" cy="1880558"/>
              </a:xfrm>
              <a:prstGeom prst="roundRect">
                <a:avLst>
                  <a:gd name="adj" fmla="val 5033"/>
                </a:avLst>
              </a:prstGeom>
              <a:solidFill>
                <a:schemeClr val="bg1"/>
              </a:solidFill>
              <a:ln>
                <a:solidFill>
                  <a:srgbClr val="7C97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3600" b="1" dirty="0" err="1">
                    <a:solidFill>
                      <a:srgbClr val="7C97C2"/>
                    </a:solidFill>
                    <a:ea typeface="맑은 고딕"/>
                  </a:rPr>
                  <a:t>용어정리</a:t>
                </a:r>
                <a:endParaRPr lang="en-US" altLang="ko-KR" sz="3600" b="1" dirty="0">
                  <a:solidFill>
                    <a:srgbClr val="7C97C2"/>
                  </a:solidFill>
                  <a:ea typeface="맑은 고딕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7C97C2"/>
                    </a:solidFill>
                    <a:ea typeface="맑은 고딕"/>
                  </a:rPr>
                  <a:t>01</a:t>
                </a:r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5708291" y="1967371"/>
                <a:ext cx="344388" cy="344388"/>
              </a:xfrm>
              <a:custGeom>
                <a:avLst/>
                <a:gdLst>
                  <a:gd name="connsiteX0" fmla="*/ 94648 w 344388"/>
                  <a:gd name="connsiteY0" fmla="*/ 0 h 344388"/>
                  <a:gd name="connsiteX1" fmla="*/ 344388 w 344388"/>
                  <a:gd name="connsiteY1" fmla="*/ 0 h 344388"/>
                  <a:gd name="connsiteX2" fmla="*/ 0 w 344388"/>
                  <a:gd name="connsiteY2" fmla="*/ 344388 h 344388"/>
                  <a:gd name="connsiteX3" fmla="*/ 0 w 344388"/>
                  <a:gd name="connsiteY3" fmla="*/ 94648 h 344388"/>
                  <a:gd name="connsiteX4" fmla="*/ 94648 w 344388"/>
                  <a:gd name="connsiteY4" fmla="*/ 0 h 34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388" h="344388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7C97C2"/>
              </a:solidFill>
              <a:ln>
                <a:solidFill>
                  <a:srgbClr val="7C97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00BDD5"/>
                  </a:solidFill>
                </a:endParaRPr>
              </a:p>
            </p:txBody>
          </p:sp>
          <p:sp>
            <p:nvSpPr>
              <p:cNvPr id="67" name="자유형 66">
                <a:extLst>
                  <a:ext uri="{FF2B5EF4-FFF2-40B4-BE49-F238E27FC236}">
                    <a16:creationId xmlns:a16="http://schemas.microsoft.com/office/drawing/2014/main" id="{0D8E9706-5D2C-49EE-AF67-D3527E3BC152}"/>
                  </a:ext>
                </a:extLst>
              </p:cNvPr>
              <p:cNvSpPr/>
              <p:nvPr/>
            </p:nvSpPr>
            <p:spPr>
              <a:xfrm rot="18000000">
                <a:off x="5736143" y="2022102"/>
                <a:ext cx="142049" cy="87307"/>
              </a:xfrm>
              <a:custGeom>
                <a:avLst/>
                <a:gdLst>
                  <a:gd name="connsiteX0" fmla="*/ 101541 w 261614"/>
                  <a:gd name="connsiteY0" fmla="*/ 2305 h 160794"/>
                  <a:gd name="connsiteX1" fmla="*/ 101540 w 261614"/>
                  <a:gd name="connsiteY1" fmla="*/ 2306 h 160794"/>
                  <a:gd name="connsiteX2" fmla="*/ 101540 w 261614"/>
                  <a:gd name="connsiteY2" fmla="*/ 2305 h 160794"/>
                  <a:gd name="connsiteX3" fmla="*/ 254856 w 261614"/>
                  <a:gd name="connsiteY3" fmla="*/ 121406 h 160794"/>
                  <a:gd name="connsiteX4" fmla="*/ 261614 w 261614"/>
                  <a:gd name="connsiteY4" fmla="*/ 137721 h 160794"/>
                  <a:gd name="connsiteX5" fmla="*/ 261613 w 261614"/>
                  <a:gd name="connsiteY5" fmla="*/ 137721 h 160794"/>
                  <a:gd name="connsiteX6" fmla="*/ 238540 w 261614"/>
                  <a:gd name="connsiteY6" fmla="*/ 160794 h 160794"/>
                  <a:gd name="connsiteX7" fmla="*/ 24796 w 261614"/>
                  <a:gd name="connsiteY7" fmla="*/ 160793 h 160794"/>
                  <a:gd name="connsiteX8" fmla="*/ 21762 w 261614"/>
                  <a:gd name="connsiteY8" fmla="*/ 159536 h 160794"/>
                  <a:gd name="connsiteX9" fmla="*/ 11539 w 261614"/>
                  <a:gd name="connsiteY9" fmla="*/ 158190 h 160794"/>
                  <a:gd name="connsiteX10" fmla="*/ 11540 w 261614"/>
                  <a:gd name="connsiteY10" fmla="*/ 158189 h 160794"/>
                  <a:gd name="connsiteX11" fmla="*/ 3095 w 261614"/>
                  <a:gd name="connsiteY11" fmla="*/ 126671 h 160794"/>
                  <a:gd name="connsiteX12" fmla="*/ 70022 w 261614"/>
                  <a:gd name="connsiteY12" fmla="*/ 10751 h 160794"/>
                  <a:gd name="connsiteX13" fmla="*/ 84033 w 261614"/>
                  <a:gd name="connsiteY13" fmla="*/ 0 h 160794"/>
                  <a:gd name="connsiteX14" fmla="*/ 101540 w 261614"/>
                  <a:gd name="connsiteY14" fmla="*/ 2306 h 160794"/>
                  <a:gd name="connsiteX15" fmla="*/ 112290 w 261614"/>
                  <a:gd name="connsiteY15" fmla="*/ 16315 h 160794"/>
                  <a:gd name="connsiteX16" fmla="*/ 109985 w 261614"/>
                  <a:gd name="connsiteY16" fmla="*/ 33823 h 160794"/>
                  <a:gd name="connsiteX17" fmla="*/ 63321 w 261614"/>
                  <a:gd name="connsiteY17" fmla="*/ 114648 h 160794"/>
                  <a:gd name="connsiteX18" fmla="*/ 238541 w 261614"/>
                  <a:gd name="connsiteY18" fmla="*/ 114648 h 160794"/>
                  <a:gd name="connsiteX19" fmla="*/ 254856 w 261614"/>
                  <a:gd name="connsiteY19" fmla="*/ 121406 h 16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1614" h="160794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1"/>
                <a:endParaRPr lang="ko-KR" altLang="en-US" sz="1200" b="1" dirty="0">
                  <a:solidFill>
                    <a:srgbClr val="00BDD5"/>
                  </a:solidFill>
                </a:endParaRPr>
              </a:p>
            </p:txBody>
          </p:sp>
        </p:grpSp>
      </p:grpSp>
      <p:sp>
        <p:nvSpPr>
          <p:cNvPr id="68" name="모서리가 둥근 직사각형 67"/>
          <p:cNvSpPr/>
          <p:nvPr/>
        </p:nvSpPr>
        <p:spPr>
          <a:xfrm>
            <a:off x="4772971" y="2604027"/>
            <a:ext cx="2804483" cy="281400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Batang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Malgun Gothic"/>
                <a:ea typeface="맑은 고딕"/>
              </a:rPr>
              <a:t>유동인구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Malgun Gothic"/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Malgun Gothic"/>
                <a:ea typeface="맑은 고딕"/>
              </a:rPr>
              <a:t>&amp; 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Malgun Gothic"/>
                <a:ea typeface="맑은 고딕"/>
              </a:rPr>
              <a:t>매출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Malgun Gothic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Malgun Gothic"/>
                <a:ea typeface="맑은 고딕"/>
              </a:rPr>
              <a:t>02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ea typeface="맑은 고딕"/>
            </a:endParaRPr>
          </a:p>
        </p:txBody>
      </p:sp>
      <p:sp>
        <p:nvSpPr>
          <p:cNvPr id="56" name="모서리가 둥근 직사각형 67">
            <a:extLst>
              <a:ext uri="{FF2B5EF4-FFF2-40B4-BE49-F238E27FC236}">
                <a16:creationId xmlns:a16="http://schemas.microsoft.com/office/drawing/2014/main" id="{8980E8D3-E1F4-4662-AC25-224BBA5E6832}"/>
              </a:ext>
            </a:extLst>
          </p:cNvPr>
          <p:cNvSpPr/>
          <p:nvPr/>
        </p:nvSpPr>
        <p:spPr>
          <a:xfrm>
            <a:off x="8382946" y="2594501"/>
            <a:ext cx="2804483" cy="281400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   </a:t>
            </a:r>
            <a:r>
              <a:rPr lang="en-US" altLang="ko-KR" sz="24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상관관계</a:t>
            </a:r>
            <a:r>
              <a:rPr lang="en-US" altLang="ko-KR" sz="1200" b="1" dirty="0" err="1">
                <a:solidFill>
                  <a:srgbClr val="FFFFFF"/>
                </a:solidFill>
                <a:ea typeface="맑은 고딕"/>
              </a:rPr>
              <a:t>관계</a:t>
            </a:r>
            <a:endParaRPr lang="en-US" altLang="ko-KR" sz="1200" b="1" dirty="0" err="1"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907868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8095343" cy="1011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구별 유동인구 성비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7C97C2"/>
                </a:solidFill>
              </a:rPr>
              <a:t>모든 구에서 </a:t>
            </a:r>
            <a:r>
              <a:rPr lang="en-US" altLang="ko-KR" sz="900" kern="0" dirty="0">
                <a:solidFill>
                  <a:srgbClr val="7C97C2"/>
                </a:solidFill>
              </a:rPr>
              <a:t>50</a:t>
            </a:r>
            <a:r>
              <a:rPr lang="ko-KR" altLang="en-US" sz="900" kern="0" dirty="0">
                <a:solidFill>
                  <a:srgbClr val="7C97C2"/>
                </a:solidFill>
              </a:rPr>
              <a:t>대 </a:t>
            </a:r>
            <a:r>
              <a:rPr lang="en-US" altLang="ko-KR" sz="900" kern="0" dirty="0">
                <a:solidFill>
                  <a:srgbClr val="7C97C2"/>
                </a:solidFill>
              </a:rPr>
              <a:t>50</a:t>
            </a:r>
            <a:r>
              <a:rPr lang="ko-KR" altLang="en-US" sz="900" kern="0" dirty="0">
                <a:solidFill>
                  <a:srgbClr val="7C97C2"/>
                </a:solidFill>
              </a:rPr>
              <a:t>에 가까운 성비 보임</a:t>
            </a:r>
            <a:endParaRPr lang="en-US" altLang="ko-KR" sz="900" kern="0" dirty="0">
              <a:solidFill>
                <a:srgbClr val="7C97C2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8D0F19-D9CD-4CC7-A618-103D3EC24C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27" y="1228725"/>
            <a:ext cx="10838788" cy="541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82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7869449" cy="10137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점포수당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매출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2018년까지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증가하는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추세를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보이다가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2019년도에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감소</a:t>
            </a:r>
            <a:endParaRPr lang="en-US" altLang="ko-KR" sz="900" kern="0" dirty="0">
              <a:solidFill>
                <a:srgbClr val="7C97C2"/>
              </a:solidFill>
              <a:ea typeface="맑은 고딕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BB8D0A-4612-4A2E-BA3E-994C76B38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00" y="1308000"/>
            <a:ext cx="6660000" cy="55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37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387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상권별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점포수당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매출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금액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발달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상권이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제일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큼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0DEDB5-8B02-4D9F-BDDF-951A79074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166" y="1323417"/>
            <a:ext cx="6521668" cy="543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46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387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상권별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 </a:t>
            </a: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연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도별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매출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발달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상권이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제일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큼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EED69E-BB44-41FC-8E0C-157C84204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00" y="1323417"/>
            <a:ext cx="6660000" cy="55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91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7794498" cy="1011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상권별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연도에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따른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당월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 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점포수의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변화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상권별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연도에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 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따른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ko-KR" altLang="en-US" sz="900" kern="0" dirty="0" err="1">
                <a:solidFill>
                  <a:srgbClr val="7C97C2"/>
                </a:solidFill>
                <a:ea typeface="맑은 고딕"/>
              </a:rPr>
              <a:t>점포수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의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변화</a:t>
            </a:r>
            <a:endParaRPr lang="en-US" altLang="ko-KR" sz="900" kern="0" dirty="0">
              <a:solidFill>
                <a:srgbClr val="7C97C2"/>
              </a:solidFill>
              <a:ea typeface="맑은 고딕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3DF738-94B9-44DC-8E11-A817C83B3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01" y="1296615"/>
            <a:ext cx="8314997" cy="554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78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8506531" cy="1011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상권별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연도에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따른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당월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매출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건수의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변화</a:t>
            </a:r>
            <a:endParaRPr lang="en-US" altLang="ko-KR" sz="3200" b="1" i="1" kern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상권별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연도에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따른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당월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매출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건수의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변화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B5C6A-D34E-4258-9D1C-6A249134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26" y="1330435"/>
            <a:ext cx="8291348" cy="552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19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8506531" cy="1011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상권별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연도에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따른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 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당월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매출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금액의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변화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상권별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연도에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따른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당월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매출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ko-KR" altLang="en-US" sz="900" kern="0" dirty="0">
                <a:solidFill>
                  <a:srgbClr val="7C97C2"/>
                </a:solidFill>
                <a:ea typeface="맑은 고딕"/>
              </a:rPr>
              <a:t>금액의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변화</a:t>
            </a:r>
            <a:endParaRPr lang="en-US" altLang="ko-KR" sz="900" kern="0" dirty="0">
              <a:solidFill>
                <a:srgbClr val="7C97C2"/>
              </a:solidFill>
              <a:ea typeface="맑은 고딕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51CEB1-AF82-4F92-B6DB-A8F7E3EAA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74" y="1296615"/>
            <a:ext cx="8244052" cy="54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15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8506531" cy="12196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상권별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 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요일에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따른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매출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금액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     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발달,골목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상권은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금요일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,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전통시장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,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관광특구는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토요일에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ko-KR" altLang="en-US" sz="900" kern="0" dirty="0">
                <a:solidFill>
                  <a:srgbClr val="7C97C2"/>
                </a:solidFill>
                <a:ea typeface="맑은 고딕"/>
              </a:rPr>
              <a:t>매출이 큼</a:t>
            </a:r>
            <a:endParaRPr lang="en-US" altLang="ko-KR" sz="900" kern="0" dirty="0">
              <a:solidFill>
                <a:srgbClr val="7C97C2"/>
              </a:solidFill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일요일에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낮은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매출을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보임</a:t>
            </a:r>
            <a:endParaRPr lang="en-US" altLang="ko-KR" sz="900" kern="0" dirty="0">
              <a:solidFill>
                <a:srgbClr val="7C97C2"/>
              </a:solidFill>
              <a:ea typeface="맑은 고딕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F1AFA4-2B76-4E25-B16C-01449FC39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10" y="1441888"/>
            <a:ext cx="8665779" cy="541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86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8506531" cy="1011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히트맵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상권별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분기에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다른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점포수당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매출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금액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--&gt; 4분</a:t>
            </a:r>
            <a:r>
              <a:rPr lang="ko-KR" altLang="en-US" sz="900" kern="0" dirty="0">
                <a:solidFill>
                  <a:srgbClr val="7C97C2"/>
                </a:solidFill>
                <a:ea typeface="맑은 고딕"/>
              </a:rPr>
              <a:t>기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에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가장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큰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매출을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보임</a:t>
            </a:r>
            <a:endParaRPr lang="en-US" altLang="ko-KR" sz="900" kern="0" dirty="0">
              <a:solidFill>
                <a:srgbClr val="7C97C2"/>
              </a:solidFill>
              <a:ea typeface="맑은 고딕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D92542-5A2A-4743-9AB1-8CC7F9C63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13" y="1638413"/>
            <a:ext cx="7402373" cy="493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03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8506531" cy="1011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상권별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시간에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따른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매출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금액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    </a:t>
            </a:r>
            <a:endParaRPr lang="en-US" altLang="ko-KR" sz="900" kern="0" dirty="0">
              <a:solidFill>
                <a:srgbClr val="7C97C2"/>
              </a:solidFill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상권별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시간에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따른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매출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금액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 --&gt;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전체적으로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17~21에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큰매출을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보임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3107F3-5AE4-4695-9BE0-B20873544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83" y="1296615"/>
            <a:ext cx="8823434" cy="551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70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38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</a:rPr>
              <a:t>용어 정리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Enjoy your stylish business and campus life with BIZCAM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293421" y="5026581"/>
            <a:ext cx="3804254" cy="212218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발달상권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/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골목상권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pPr marL="285750" indent="-285750" algn="ctr">
              <a:lnSpc>
                <a:spcPct val="150000"/>
              </a:lnSpc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발달상권:  </a:t>
            </a:r>
            <a:r>
              <a:rPr 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대로변과 대형 유통시설이 포함되는 범위</a:t>
            </a:r>
            <a:endParaRPr lang="ko-KR" sz="1400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ctr">
              <a:lnSpc>
                <a:spcPct val="150000"/>
              </a:lnSpc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골목상권:  </a:t>
            </a:r>
            <a:r>
              <a:rPr 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대로변이 아닌 거주지 인근의 </a:t>
            </a:r>
            <a:r>
              <a:rPr 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좁은도로를</a:t>
            </a:r>
            <a:r>
              <a:rPr 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 따라 형성</a:t>
            </a:r>
            <a:endParaRPr lang="ko-KR" sz="1400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ctr">
              <a:lnSpc>
                <a:spcPct val="150000"/>
              </a:lnSpc>
              <a:buFont typeface="Wingdings"/>
              <a:buChar char="§"/>
            </a:pP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4718297" y="5015905"/>
            <a:ext cx="2872921" cy="168847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전통시장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pPr marL="285750" indent="-285750" algn="ctr">
              <a:lnSpc>
                <a:spcPct val="150000"/>
              </a:lnSpc>
              <a:buFont typeface="Wingdings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예전부터 있어 오던 시장을 백화점 따위의 물건 판매장소에 상대하여 칭함</a:t>
            </a:r>
          </a:p>
          <a:p>
            <a:pPr algn="ctr">
              <a:lnSpc>
                <a:spcPct val="150000"/>
              </a:lnSpc>
            </a:pP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8541549" y="5015905"/>
            <a:ext cx="2872921" cy="147585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관광특구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pPr marL="285750" indent="-285750" algn="ctr">
              <a:lnSpc>
                <a:spcPct val="150000"/>
              </a:lnSpc>
              <a:buFont typeface="Wingdings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외국인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광광객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수가 10만명(서울은50만명)이상</a:t>
            </a:r>
          </a:p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</p:txBody>
      </p:sp>
      <p:pic>
        <p:nvPicPr>
          <p:cNvPr id="2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C374D4EF-2C3A-4622-960E-D0811229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1325703"/>
            <a:ext cx="3684104" cy="3683135"/>
          </a:xfrm>
          <a:prstGeom prst="rect">
            <a:avLst/>
          </a:prstGeom>
        </p:spPr>
      </p:pic>
      <p:sp>
        <p:nvSpPr>
          <p:cNvPr id="4" name="자유형 65">
            <a:extLst>
              <a:ext uri="{FF2B5EF4-FFF2-40B4-BE49-F238E27FC236}">
                <a16:creationId xmlns:a16="http://schemas.microsoft.com/office/drawing/2014/main" id="{93421EA0-0D8C-448F-9167-8D5494ABD3BF}"/>
              </a:ext>
            </a:extLst>
          </p:cNvPr>
          <p:cNvSpPr/>
          <p:nvPr/>
        </p:nvSpPr>
        <p:spPr>
          <a:xfrm>
            <a:off x="411668" y="1322032"/>
            <a:ext cx="693182" cy="694442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DD5"/>
              </a:solidFill>
            </a:endParaRPr>
          </a:p>
        </p:txBody>
      </p:sp>
      <p:sp>
        <p:nvSpPr>
          <p:cNvPr id="5" name="자유형 66">
            <a:extLst>
              <a:ext uri="{FF2B5EF4-FFF2-40B4-BE49-F238E27FC236}">
                <a16:creationId xmlns:a16="http://schemas.microsoft.com/office/drawing/2014/main" id="{82698518-C84F-4259-A646-3D59A913835E}"/>
              </a:ext>
            </a:extLst>
          </p:cNvPr>
          <p:cNvSpPr/>
          <p:nvPr/>
        </p:nvSpPr>
        <p:spPr>
          <a:xfrm rot="18000000">
            <a:off x="461378" y="1420355"/>
            <a:ext cx="289168" cy="177411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4D330EF9-B4AD-463D-8932-4C7A7959B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809" y="1336990"/>
            <a:ext cx="3684104" cy="3680438"/>
          </a:xfrm>
          <a:prstGeom prst="rect">
            <a:avLst/>
          </a:prstGeom>
        </p:spPr>
      </p:pic>
      <p:sp>
        <p:nvSpPr>
          <p:cNvPr id="79" name="자유형 65">
            <a:extLst>
              <a:ext uri="{FF2B5EF4-FFF2-40B4-BE49-F238E27FC236}">
                <a16:creationId xmlns:a16="http://schemas.microsoft.com/office/drawing/2014/main" id="{F943BC99-CE81-48F8-A32E-31A5F7D4C047}"/>
              </a:ext>
            </a:extLst>
          </p:cNvPr>
          <p:cNvSpPr/>
          <p:nvPr/>
        </p:nvSpPr>
        <p:spPr>
          <a:xfrm>
            <a:off x="4168658" y="1348535"/>
            <a:ext cx="693182" cy="694442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DD5"/>
              </a:solidFill>
            </a:endParaRPr>
          </a:p>
        </p:txBody>
      </p:sp>
      <p:sp>
        <p:nvSpPr>
          <p:cNvPr id="80" name="자유형 66">
            <a:extLst>
              <a:ext uri="{FF2B5EF4-FFF2-40B4-BE49-F238E27FC236}">
                <a16:creationId xmlns:a16="http://schemas.microsoft.com/office/drawing/2014/main" id="{9E05F7E2-225F-4044-A2EB-9478B98983C7}"/>
              </a:ext>
            </a:extLst>
          </p:cNvPr>
          <p:cNvSpPr/>
          <p:nvPr/>
        </p:nvSpPr>
        <p:spPr>
          <a:xfrm rot="18000000">
            <a:off x="4218368" y="1446858"/>
            <a:ext cx="289168" cy="177411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pic>
        <p:nvPicPr>
          <p:cNvPr id="7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E226248E-B3EC-4876-95AC-D30794BB3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1327771"/>
            <a:ext cx="3684104" cy="3678998"/>
          </a:xfrm>
          <a:prstGeom prst="rect">
            <a:avLst/>
          </a:prstGeom>
        </p:spPr>
      </p:pic>
      <p:sp>
        <p:nvSpPr>
          <p:cNvPr id="81" name="자유형 65">
            <a:extLst>
              <a:ext uri="{FF2B5EF4-FFF2-40B4-BE49-F238E27FC236}">
                <a16:creationId xmlns:a16="http://schemas.microsoft.com/office/drawing/2014/main" id="{35EDBC31-E063-4EEA-B47C-2CB91D3DF0E6}"/>
              </a:ext>
            </a:extLst>
          </p:cNvPr>
          <p:cNvSpPr/>
          <p:nvPr/>
        </p:nvSpPr>
        <p:spPr>
          <a:xfrm>
            <a:off x="7925648" y="1322029"/>
            <a:ext cx="646800" cy="654686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DD5"/>
              </a:solidFill>
            </a:endParaRPr>
          </a:p>
        </p:txBody>
      </p:sp>
      <p:sp>
        <p:nvSpPr>
          <p:cNvPr id="82" name="자유형 66">
            <a:extLst>
              <a:ext uri="{FF2B5EF4-FFF2-40B4-BE49-F238E27FC236}">
                <a16:creationId xmlns:a16="http://schemas.microsoft.com/office/drawing/2014/main" id="{B3AB4181-9D45-4B7A-9868-ACF86FC76586}"/>
              </a:ext>
            </a:extLst>
          </p:cNvPr>
          <p:cNvSpPr/>
          <p:nvPr/>
        </p:nvSpPr>
        <p:spPr>
          <a:xfrm rot="18000000">
            <a:off x="7962106" y="1433605"/>
            <a:ext cx="289168" cy="177411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029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8506531" cy="1011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구별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점포수당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매출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    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중랑구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,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강북구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보다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강남구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,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서초구에서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약 1.5배이상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매출이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높음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05EA037-30CC-4F35-9F3C-8C0E17C5B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30" y="1364769"/>
            <a:ext cx="6866540" cy="5493231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4B7811D7-3E64-4989-86E1-5275754C9D80}"/>
              </a:ext>
            </a:extLst>
          </p:cNvPr>
          <p:cNvSpPr/>
          <p:nvPr/>
        </p:nvSpPr>
        <p:spPr>
          <a:xfrm rot="3056685">
            <a:off x="3715587" y="1881117"/>
            <a:ext cx="291662" cy="378373"/>
          </a:xfrm>
          <a:prstGeom prst="downArrow">
            <a:avLst>
              <a:gd name="adj1" fmla="val 45366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95CEDF57-ED33-40D8-BCDF-1DD24FAA55C7}"/>
              </a:ext>
            </a:extLst>
          </p:cNvPr>
          <p:cNvSpPr/>
          <p:nvPr/>
        </p:nvSpPr>
        <p:spPr>
          <a:xfrm>
            <a:off x="8608537" y="3429000"/>
            <a:ext cx="291662" cy="37837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58B6C29E-5EDA-4688-9408-1F8DFD71CD41}"/>
              </a:ext>
            </a:extLst>
          </p:cNvPr>
          <p:cNvSpPr/>
          <p:nvPr/>
        </p:nvSpPr>
        <p:spPr>
          <a:xfrm>
            <a:off x="6472311" y="1940141"/>
            <a:ext cx="291662" cy="37837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5C336C0-85A7-47C3-891B-6540545AAA72}"/>
              </a:ext>
            </a:extLst>
          </p:cNvPr>
          <p:cNvSpPr/>
          <p:nvPr/>
        </p:nvSpPr>
        <p:spPr>
          <a:xfrm>
            <a:off x="3914342" y="3444765"/>
            <a:ext cx="291662" cy="37837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806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8506531" cy="1011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구별 점포수당 매출 지도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    </a:t>
            </a:r>
          </a:p>
          <a:p>
            <a:pPr>
              <a:lnSpc>
                <a:spcPct val="150000"/>
              </a:lnSpc>
              <a:defRPr/>
            </a:pPr>
            <a:endParaRPr lang="en-US" altLang="ko-KR" sz="900" kern="0" dirty="0">
              <a:solidFill>
                <a:srgbClr val="7C97C2"/>
              </a:solidFill>
              <a:ea typeface="맑은 고딕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E9B1FB53-53AD-48EF-A58A-8C170D7CE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00" y="1296615"/>
            <a:ext cx="9231600" cy="556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99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8793842" cy="1011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구별직장인수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 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매출이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높았던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&lt;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강남구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,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서초구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&gt;가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직장인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수가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많앗고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, &lt;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강북구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,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중랑구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&gt;가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적은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직장인수를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나타냄</a:t>
            </a:r>
            <a:endParaRPr lang="en-US" altLang="ko-KR" sz="900" kern="0">
              <a:solidFill>
                <a:srgbClr val="7C97C2"/>
              </a:solidFill>
              <a:ea typeface="맑은 고딕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78A669F-1C5D-471D-A06B-BF7607688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023" y="1296615"/>
            <a:ext cx="6905953" cy="5524762"/>
          </a:xfrm>
          <a:prstGeom prst="rect">
            <a:avLst/>
          </a:prstGeom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C41443BB-18E4-47E5-8A7B-7FCBC05F1CBD}"/>
              </a:ext>
            </a:extLst>
          </p:cNvPr>
          <p:cNvSpPr/>
          <p:nvPr/>
        </p:nvSpPr>
        <p:spPr>
          <a:xfrm>
            <a:off x="3477211" y="1692166"/>
            <a:ext cx="291662" cy="3783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C1030354-CAAA-4170-93F3-08519F9D2565}"/>
              </a:ext>
            </a:extLst>
          </p:cNvPr>
          <p:cNvSpPr/>
          <p:nvPr/>
        </p:nvSpPr>
        <p:spPr>
          <a:xfrm>
            <a:off x="3896889" y="5334001"/>
            <a:ext cx="291662" cy="3783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D781419E-CB59-4921-AF51-4233AAA7DA79}"/>
              </a:ext>
            </a:extLst>
          </p:cNvPr>
          <p:cNvSpPr/>
          <p:nvPr/>
        </p:nvSpPr>
        <p:spPr>
          <a:xfrm>
            <a:off x="6464777" y="2695903"/>
            <a:ext cx="291662" cy="3783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AE07D1E6-FC5E-4607-86EF-12F65428DBA8}"/>
              </a:ext>
            </a:extLst>
          </p:cNvPr>
          <p:cNvSpPr/>
          <p:nvPr/>
        </p:nvSpPr>
        <p:spPr>
          <a:xfrm>
            <a:off x="8611514" y="5230310"/>
            <a:ext cx="291662" cy="3783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435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8793842" cy="1011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구별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,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상주인구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수  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&lt;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강남구,서초구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&gt;가 &lt;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강북구,중랑구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&gt; 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보다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총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상주인구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수가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900" kern="0" dirty="0" err="1">
                <a:solidFill>
                  <a:srgbClr val="7C97C2"/>
                </a:solidFill>
                <a:ea typeface="맑은 고딕"/>
              </a:rPr>
              <a:t>적음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 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979F5A-C489-448F-80E6-6FC8EA7AA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9" y="1296615"/>
            <a:ext cx="6929602" cy="5543681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27D2FCAB-80DA-464F-8C8E-73B3A5066DD0}"/>
              </a:ext>
            </a:extLst>
          </p:cNvPr>
          <p:cNvSpPr/>
          <p:nvPr/>
        </p:nvSpPr>
        <p:spPr>
          <a:xfrm>
            <a:off x="4770883" y="3323896"/>
            <a:ext cx="291662" cy="37837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20F244D-68E0-4D9F-BA1E-AB20467AEA69}"/>
              </a:ext>
            </a:extLst>
          </p:cNvPr>
          <p:cNvSpPr/>
          <p:nvPr/>
        </p:nvSpPr>
        <p:spPr>
          <a:xfrm>
            <a:off x="5173717" y="3778468"/>
            <a:ext cx="291662" cy="37837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51B3FCCF-9279-4902-8564-8087B045AAA2}"/>
              </a:ext>
            </a:extLst>
          </p:cNvPr>
          <p:cNvSpPr/>
          <p:nvPr/>
        </p:nvSpPr>
        <p:spPr>
          <a:xfrm>
            <a:off x="7990489" y="3166241"/>
            <a:ext cx="291662" cy="37837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22A0D996-943C-464B-92C3-1748ABE71586}"/>
              </a:ext>
            </a:extLst>
          </p:cNvPr>
          <p:cNvSpPr/>
          <p:nvPr/>
        </p:nvSpPr>
        <p:spPr>
          <a:xfrm>
            <a:off x="8198069" y="2535621"/>
            <a:ext cx="291662" cy="37837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191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7358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목차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4B84FD-A499-4F11-9D0B-982BBCA185C1}"/>
              </a:ext>
            </a:extLst>
          </p:cNvPr>
          <p:cNvGrpSpPr/>
          <p:nvPr/>
        </p:nvGrpSpPr>
        <p:grpSpPr>
          <a:xfrm>
            <a:off x="8497566" y="2476626"/>
            <a:ext cx="2867866" cy="2823533"/>
            <a:chOff x="6335391" y="2019426"/>
            <a:chExt cx="1905841" cy="1880558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6335391" y="2019426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CONTENTS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02</a:t>
              </a: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6360674" y="2019426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CONTENTS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02</a:t>
              </a: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6357733" y="2019426"/>
              <a:ext cx="1880558" cy="1880558"/>
              <a:chOff x="5708291" y="1967371"/>
              <a:chExt cx="1880558" cy="1880558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5708291" y="1967371"/>
                <a:ext cx="1880558" cy="1880558"/>
              </a:xfrm>
              <a:prstGeom prst="roundRect">
                <a:avLst>
                  <a:gd name="adj" fmla="val 5033"/>
                </a:avLst>
              </a:prstGeom>
              <a:solidFill>
                <a:schemeClr val="bg1"/>
              </a:solidFill>
              <a:ln>
                <a:solidFill>
                  <a:srgbClr val="7C97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3600" b="1" dirty="0" err="1">
                    <a:solidFill>
                      <a:srgbClr val="7C97C2"/>
                    </a:solidFill>
                    <a:ea typeface="맑은 고딕"/>
                  </a:rPr>
                  <a:t>상관관계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7C97C2"/>
                    </a:solidFill>
                    <a:ea typeface="맑은 고딕"/>
                  </a:rPr>
                  <a:t>03</a:t>
                </a:r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5708291" y="1967371"/>
                <a:ext cx="344388" cy="344388"/>
              </a:xfrm>
              <a:custGeom>
                <a:avLst/>
                <a:gdLst>
                  <a:gd name="connsiteX0" fmla="*/ 94648 w 344388"/>
                  <a:gd name="connsiteY0" fmla="*/ 0 h 344388"/>
                  <a:gd name="connsiteX1" fmla="*/ 344388 w 344388"/>
                  <a:gd name="connsiteY1" fmla="*/ 0 h 344388"/>
                  <a:gd name="connsiteX2" fmla="*/ 0 w 344388"/>
                  <a:gd name="connsiteY2" fmla="*/ 344388 h 344388"/>
                  <a:gd name="connsiteX3" fmla="*/ 0 w 344388"/>
                  <a:gd name="connsiteY3" fmla="*/ 94648 h 344388"/>
                  <a:gd name="connsiteX4" fmla="*/ 94648 w 344388"/>
                  <a:gd name="connsiteY4" fmla="*/ 0 h 34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388" h="344388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7C97C2"/>
              </a:solidFill>
              <a:ln>
                <a:solidFill>
                  <a:srgbClr val="7C97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00BDD5"/>
                  </a:solidFill>
                </a:endParaRPr>
              </a:p>
            </p:txBody>
          </p:sp>
          <p:sp>
            <p:nvSpPr>
              <p:cNvPr id="67" name="자유형 66">
                <a:extLst>
                  <a:ext uri="{FF2B5EF4-FFF2-40B4-BE49-F238E27FC236}">
                    <a16:creationId xmlns:a16="http://schemas.microsoft.com/office/drawing/2014/main" id="{0D8E9706-5D2C-49EE-AF67-D3527E3BC152}"/>
                  </a:ext>
                </a:extLst>
              </p:cNvPr>
              <p:cNvSpPr/>
              <p:nvPr/>
            </p:nvSpPr>
            <p:spPr>
              <a:xfrm rot="18000000">
                <a:off x="5736143" y="2022102"/>
                <a:ext cx="142049" cy="87307"/>
              </a:xfrm>
              <a:custGeom>
                <a:avLst/>
                <a:gdLst>
                  <a:gd name="connsiteX0" fmla="*/ 101541 w 261614"/>
                  <a:gd name="connsiteY0" fmla="*/ 2305 h 160794"/>
                  <a:gd name="connsiteX1" fmla="*/ 101540 w 261614"/>
                  <a:gd name="connsiteY1" fmla="*/ 2306 h 160794"/>
                  <a:gd name="connsiteX2" fmla="*/ 101540 w 261614"/>
                  <a:gd name="connsiteY2" fmla="*/ 2305 h 160794"/>
                  <a:gd name="connsiteX3" fmla="*/ 254856 w 261614"/>
                  <a:gd name="connsiteY3" fmla="*/ 121406 h 160794"/>
                  <a:gd name="connsiteX4" fmla="*/ 261614 w 261614"/>
                  <a:gd name="connsiteY4" fmla="*/ 137721 h 160794"/>
                  <a:gd name="connsiteX5" fmla="*/ 261613 w 261614"/>
                  <a:gd name="connsiteY5" fmla="*/ 137721 h 160794"/>
                  <a:gd name="connsiteX6" fmla="*/ 238540 w 261614"/>
                  <a:gd name="connsiteY6" fmla="*/ 160794 h 160794"/>
                  <a:gd name="connsiteX7" fmla="*/ 24796 w 261614"/>
                  <a:gd name="connsiteY7" fmla="*/ 160793 h 160794"/>
                  <a:gd name="connsiteX8" fmla="*/ 21762 w 261614"/>
                  <a:gd name="connsiteY8" fmla="*/ 159536 h 160794"/>
                  <a:gd name="connsiteX9" fmla="*/ 11539 w 261614"/>
                  <a:gd name="connsiteY9" fmla="*/ 158190 h 160794"/>
                  <a:gd name="connsiteX10" fmla="*/ 11540 w 261614"/>
                  <a:gd name="connsiteY10" fmla="*/ 158189 h 160794"/>
                  <a:gd name="connsiteX11" fmla="*/ 3095 w 261614"/>
                  <a:gd name="connsiteY11" fmla="*/ 126671 h 160794"/>
                  <a:gd name="connsiteX12" fmla="*/ 70022 w 261614"/>
                  <a:gd name="connsiteY12" fmla="*/ 10751 h 160794"/>
                  <a:gd name="connsiteX13" fmla="*/ 84033 w 261614"/>
                  <a:gd name="connsiteY13" fmla="*/ 0 h 160794"/>
                  <a:gd name="connsiteX14" fmla="*/ 101540 w 261614"/>
                  <a:gd name="connsiteY14" fmla="*/ 2306 h 160794"/>
                  <a:gd name="connsiteX15" fmla="*/ 112290 w 261614"/>
                  <a:gd name="connsiteY15" fmla="*/ 16315 h 160794"/>
                  <a:gd name="connsiteX16" fmla="*/ 109985 w 261614"/>
                  <a:gd name="connsiteY16" fmla="*/ 33823 h 160794"/>
                  <a:gd name="connsiteX17" fmla="*/ 63321 w 261614"/>
                  <a:gd name="connsiteY17" fmla="*/ 114648 h 160794"/>
                  <a:gd name="connsiteX18" fmla="*/ 238541 w 261614"/>
                  <a:gd name="connsiteY18" fmla="*/ 114648 h 160794"/>
                  <a:gd name="connsiteX19" fmla="*/ 254856 w 261614"/>
                  <a:gd name="connsiteY19" fmla="*/ 121406 h 16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1614" h="160794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1"/>
                <a:endParaRPr lang="ko-KR" altLang="en-US" sz="1200" b="1" dirty="0">
                  <a:solidFill>
                    <a:srgbClr val="00BDD5"/>
                  </a:solidFill>
                </a:endParaRPr>
              </a:p>
            </p:txBody>
          </p:sp>
        </p:grpSp>
      </p:grpSp>
      <p:sp>
        <p:nvSpPr>
          <p:cNvPr id="68" name="모서리가 둥근 직사각형 67"/>
          <p:cNvSpPr/>
          <p:nvPr/>
        </p:nvSpPr>
        <p:spPr>
          <a:xfrm>
            <a:off x="1239196" y="2480202"/>
            <a:ext cx="2804483" cy="281400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Batang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Malgun Gothic"/>
                <a:ea typeface="맑은 고딕"/>
              </a:rPr>
              <a:t>용어정리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Malgun Gothic"/>
                <a:ea typeface="맑은 고딕"/>
              </a:rPr>
              <a:t>01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ea typeface="맑은 고딕"/>
            </a:endParaRPr>
          </a:p>
        </p:txBody>
      </p:sp>
      <p:sp>
        <p:nvSpPr>
          <p:cNvPr id="56" name="모서리가 둥근 직사각형 67">
            <a:extLst>
              <a:ext uri="{FF2B5EF4-FFF2-40B4-BE49-F238E27FC236}">
                <a16:creationId xmlns:a16="http://schemas.microsoft.com/office/drawing/2014/main" id="{8980E8D3-E1F4-4662-AC25-224BBA5E6832}"/>
              </a:ext>
            </a:extLst>
          </p:cNvPr>
          <p:cNvSpPr/>
          <p:nvPr/>
        </p:nvSpPr>
        <p:spPr>
          <a:xfrm>
            <a:off x="4858696" y="2480201"/>
            <a:ext cx="2804483" cy="281400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   </a:t>
            </a:r>
            <a:r>
              <a:rPr lang="en-US" altLang="ko-KR" sz="24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유동인구</a:t>
            </a:r>
            <a:endParaRPr lang="en-US" altLang="ko-KR" sz="1200" b="1" dirty="0" err="1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&amp;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매출</a:t>
            </a:r>
            <a:endParaRPr lang="en-US" altLang="ko-KR" sz="1200" dirty="0" err="1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473391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7777842" cy="7358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상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관관계</a:t>
            </a:r>
            <a:endParaRPr lang="en-US" altLang="ko-KR" sz="900" kern="0" dirty="0">
              <a:solidFill>
                <a:srgbClr val="7C97C2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28413" y="2034663"/>
            <a:ext cx="3395224" cy="3604478"/>
            <a:chOff x="4394263" y="2663525"/>
            <a:chExt cx="2012336" cy="2136923"/>
          </a:xfrm>
        </p:grpSpPr>
        <p:sp>
          <p:nvSpPr>
            <p:cNvPr id="56" name="자유형 55">
              <a:extLst>
                <a:ext uri="{FF2B5EF4-FFF2-40B4-BE49-F238E27FC236}">
                  <a16:creationId xmlns:a16="http://schemas.microsoft.com/office/drawing/2014/main" id="{94D904D1-7FA3-460B-AAD9-621DBD47A584}"/>
                </a:ext>
              </a:extLst>
            </p:cNvPr>
            <p:cNvSpPr/>
            <p:nvPr/>
          </p:nvSpPr>
          <p:spPr>
            <a:xfrm>
              <a:off x="4394263" y="2663525"/>
              <a:ext cx="1864189" cy="2080167"/>
            </a:xfrm>
            <a:custGeom>
              <a:avLst/>
              <a:gdLst>
                <a:gd name="connsiteX0" fmla="*/ 361561 w 1864189"/>
                <a:gd name="connsiteY0" fmla="*/ 0 h 2080167"/>
                <a:gd name="connsiteX1" fmla="*/ 1512880 w 1864189"/>
                <a:gd name="connsiteY1" fmla="*/ 0 h 2080167"/>
                <a:gd name="connsiteX2" fmla="*/ 1846028 w 1864189"/>
                <a:gd name="connsiteY2" fmla="*/ 220825 h 2080167"/>
                <a:gd name="connsiteX3" fmla="*/ 1864189 w 1864189"/>
                <a:gd name="connsiteY3" fmla="*/ 279329 h 2080167"/>
                <a:gd name="connsiteX4" fmla="*/ 1819976 w 1864189"/>
                <a:gd name="connsiteY4" fmla="*/ 279329 h 2080167"/>
                <a:gd name="connsiteX5" fmla="*/ 1808741 w 1864189"/>
                <a:gd name="connsiteY5" fmla="*/ 243136 h 2080167"/>
                <a:gd name="connsiteX6" fmla="*/ 1507370 w 1864189"/>
                <a:gd name="connsiteY6" fmla="*/ 43374 h 2080167"/>
                <a:gd name="connsiteX7" fmla="*/ 367070 w 1864189"/>
                <a:gd name="connsiteY7" fmla="*/ 43374 h 2080167"/>
                <a:gd name="connsiteX8" fmla="*/ 39996 w 1864189"/>
                <a:gd name="connsiteY8" fmla="*/ 370448 h 2080167"/>
                <a:gd name="connsiteX9" fmla="*/ 39996 w 1864189"/>
                <a:gd name="connsiteY9" fmla="*/ 1707694 h 2080167"/>
                <a:gd name="connsiteX10" fmla="*/ 367070 w 1864189"/>
                <a:gd name="connsiteY10" fmla="*/ 2034768 h 2080167"/>
                <a:gd name="connsiteX11" fmla="*/ 1337837 w 1864189"/>
                <a:gd name="connsiteY11" fmla="*/ 2034768 h 2080167"/>
                <a:gd name="connsiteX12" fmla="*/ 1337837 w 1864189"/>
                <a:gd name="connsiteY12" fmla="*/ 2080167 h 2080167"/>
                <a:gd name="connsiteX13" fmla="*/ 361561 w 1864189"/>
                <a:gd name="connsiteY13" fmla="*/ 2080167 h 2080167"/>
                <a:gd name="connsiteX14" fmla="*/ 0 w 1864189"/>
                <a:gd name="connsiteY14" fmla="*/ 1718606 h 2080167"/>
                <a:gd name="connsiteX15" fmla="*/ 0 w 1864189"/>
                <a:gd name="connsiteY15" fmla="*/ 361561 h 2080167"/>
                <a:gd name="connsiteX16" fmla="*/ 361561 w 1864189"/>
                <a:gd name="connsiteY16" fmla="*/ 0 h 208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4189" h="2080167">
                  <a:moveTo>
                    <a:pt x="361561" y="0"/>
                  </a:moveTo>
                  <a:lnTo>
                    <a:pt x="1512880" y="0"/>
                  </a:lnTo>
                  <a:cubicBezTo>
                    <a:pt x="1662644" y="0"/>
                    <a:pt x="1791140" y="91055"/>
                    <a:pt x="1846028" y="220825"/>
                  </a:cubicBezTo>
                  <a:lnTo>
                    <a:pt x="1864189" y="279329"/>
                  </a:lnTo>
                  <a:lnTo>
                    <a:pt x="1819976" y="279329"/>
                  </a:lnTo>
                  <a:lnTo>
                    <a:pt x="1808741" y="243136"/>
                  </a:lnTo>
                  <a:cubicBezTo>
                    <a:pt x="1759089" y="125744"/>
                    <a:pt x="1642849" y="43374"/>
                    <a:pt x="1507370" y="43374"/>
                  </a:cubicBezTo>
                  <a:lnTo>
                    <a:pt x="367070" y="43374"/>
                  </a:lnTo>
                  <a:cubicBezTo>
                    <a:pt x="186432" y="43374"/>
                    <a:pt x="39996" y="189810"/>
                    <a:pt x="39996" y="370448"/>
                  </a:cubicBezTo>
                  <a:lnTo>
                    <a:pt x="39996" y="1707694"/>
                  </a:lnTo>
                  <a:cubicBezTo>
                    <a:pt x="39996" y="1888332"/>
                    <a:pt x="186432" y="2034768"/>
                    <a:pt x="367070" y="2034768"/>
                  </a:cubicBezTo>
                  <a:lnTo>
                    <a:pt x="1337837" y="2034768"/>
                  </a:lnTo>
                  <a:lnTo>
                    <a:pt x="1337837" y="2080167"/>
                  </a:lnTo>
                  <a:lnTo>
                    <a:pt x="361561" y="2080167"/>
                  </a:lnTo>
                  <a:cubicBezTo>
                    <a:pt x="161876" y="2080167"/>
                    <a:pt x="0" y="1918291"/>
                    <a:pt x="0" y="1718606"/>
                  </a:cubicBezTo>
                  <a:lnTo>
                    <a:pt x="0" y="361561"/>
                  </a:lnTo>
                  <a:cubicBezTo>
                    <a:pt x="0" y="161876"/>
                    <a:pt x="161876" y="0"/>
                    <a:pt x="361561" y="0"/>
                  </a:cubicBezTo>
                  <a:close/>
                </a:path>
              </a:pathLst>
            </a:custGeom>
            <a:solidFill>
              <a:srgbClr val="7C97C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5DC62F41-1575-4902-BB03-6A0FBEC273C4}"/>
                </a:ext>
              </a:extLst>
            </p:cNvPr>
            <p:cNvCxnSpPr>
              <a:cxnSpLocks/>
            </p:cNvCxnSpPr>
            <p:nvPr/>
          </p:nvCxnSpPr>
          <p:spPr>
            <a:xfrm>
              <a:off x="6232743" y="2923772"/>
              <a:ext cx="173856" cy="732625"/>
            </a:xfrm>
            <a:prstGeom prst="line">
              <a:avLst/>
            </a:prstGeom>
            <a:ln w="43180">
              <a:solidFill>
                <a:srgbClr val="7C97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F71BFEB7-7D7F-445C-A37E-C9180A04E352}"/>
                </a:ext>
              </a:extLst>
            </p:cNvPr>
            <p:cNvSpPr/>
            <p:nvPr/>
          </p:nvSpPr>
          <p:spPr>
            <a:xfrm>
              <a:off x="5732100" y="4661536"/>
              <a:ext cx="138912" cy="13891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7C9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339E56A-620E-4329-B7EE-B4BD6B4D541A}"/>
              </a:ext>
            </a:extLst>
          </p:cNvPr>
          <p:cNvSpPr/>
          <p:nvPr/>
        </p:nvSpPr>
        <p:spPr>
          <a:xfrm>
            <a:off x="4939192" y="2359108"/>
            <a:ext cx="1747594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구별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매출</a:t>
            </a:r>
          </a:p>
        </p:txBody>
      </p:sp>
      <p:grpSp>
        <p:nvGrpSpPr>
          <p:cNvPr id="58" name="그룹 57"/>
          <p:cNvGrpSpPr/>
          <p:nvPr/>
        </p:nvGrpSpPr>
        <p:grpSpPr>
          <a:xfrm rot="10800000">
            <a:off x="3935043" y="1921462"/>
            <a:ext cx="3514463" cy="3632700"/>
            <a:chOff x="4394263" y="2663525"/>
            <a:chExt cx="2018686" cy="2136923"/>
          </a:xfrm>
        </p:grpSpPr>
        <p:sp>
          <p:nvSpPr>
            <p:cNvPr id="59" name="자유형 58">
              <a:extLst>
                <a:ext uri="{FF2B5EF4-FFF2-40B4-BE49-F238E27FC236}">
                  <a16:creationId xmlns:a16="http://schemas.microsoft.com/office/drawing/2014/main" id="{94D904D1-7FA3-460B-AAD9-621DBD47A584}"/>
                </a:ext>
              </a:extLst>
            </p:cNvPr>
            <p:cNvSpPr/>
            <p:nvPr/>
          </p:nvSpPr>
          <p:spPr>
            <a:xfrm>
              <a:off x="4394263" y="2663525"/>
              <a:ext cx="1864189" cy="2080167"/>
            </a:xfrm>
            <a:custGeom>
              <a:avLst/>
              <a:gdLst>
                <a:gd name="connsiteX0" fmla="*/ 361561 w 1864189"/>
                <a:gd name="connsiteY0" fmla="*/ 0 h 2080167"/>
                <a:gd name="connsiteX1" fmla="*/ 1512880 w 1864189"/>
                <a:gd name="connsiteY1" fmla="*/ 0 h 2080167"/>
                <a:gd name="connsiteX2" fmla="*/ 1846028 w 1864189"/>
                <a:gd name="connsiteY2" fmla="*/ 220825 h 2080167"/>
                <a:gd name="connsiteX3" fmla="*/ 1864189 w 1864189"/>
                <a:gd name="connsiteY3" fmla="*/ 279329 h 2080167"/>
                <a:gd name="connsiteX4" fmla="*/ 1819976 w 1864189"/>
                <a:gd name="connsiteY4" fmla="*/ 279329 h 2080167"/>
                <a:gd name="connsiteX5" fmla="*/ 1808741 w 1864189"/>
                <a:gd name="connsiteY5" fmla="*/ 243136 h 2080167"/>
                <a:gd name="connsiteX6" fmla="*/ 1507370 w 1864189"/>
                <a:gd name="connsiteY6" fmla="*/ 43374 h 2080167"/>
                <a:gd name="connsiteX7" fmla="*/ 367070 w 1864189"/>
                <a:gd name="connsiteY7" fmla="*/ 43374 h 2080167"/>
                <a:gd name="connsiteX8" fmla="*/ 39996 w 1864189"/>
                <a:gd name="connsiteY8" fmla="*/ 370448 h 2080167"/>
                <a:gd name="connsiteX9" fmla="*/ 39996 w 1864189"/>
                <a:gd name="connsiteY9" fmla="*/ 1707694 h 2080167"/>
                <a:gd name="connsiteX10" fmla="*/ 367070 w 1864189"/>
                <a:gd name="connsiteY10" fmla="*/ 2034768 h 2080167"/>
                <a:gd name="connsiteX11" fmla="*/ 1337837 w 1864189"/>
                <a:gd name="connsiteY11" fmla="*/ 2034768 h 2080167"/>
                <a:gd name="connsiteX12" fmla="*/ 1337837 w 1864189"/>
                <a:gd name="connsiteY12" fmla="*/ 2080167 h 2080167"/>
                <a:gd name="connsiteX13" fmla="*/ 361561 w 1864189"/>
                <a:gd name="connsiteY13" fmla="*/ 2080167 h 2080167"/>
                <a:gd name="connsiteX14" fmla="*/ 0 w 1864189"/>
                <a:gd name="connsiteY14" fmla="*/ 1718606 h 2080167"/>
                <a:gd name="connsiteX15" fmla="*/ 0 w 1864189"/>
                <a:gd name="connsiteY15" fmla="*/ 361561 h 2080167"/>
                <a:gd name="connsiteX16" fmla="*/ 361561 w 1864189"/>
                <a:gd name="connsiteY16" fmla="*/ 0 h 208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4189" h="2080167">
                  <a:moveTo>
                    <a:pt x="361561" y="0"/>
                  </a:moveTo>
                  <a:lnTo>
                    <a:pt x="1512880" y="0"/>
                  </a:lnTo>
                  <a:cubicBezTo>
                    <a:pt x="1662644" y="0"/>
                    <a:pt x="1791140" y="91055"/>
                    <a:pt x="1846028" y="220825"/>
                  </a:cubicBezTo>
                  <a:lnTo>
                    <a:pt x="1864189" y="279329"/>
                  </a:lnTo>
                  <a:lnTo>
                    <a:pt x="1819976" y="279329"/>
                  </a:lnTo>
                  <a:lnTo>
                    <a:pt x="1808741" y="243136"/>
                  </a:lnTo>
                  <a:cubicBezTo>
                    <a:pt x="1759089" y="125744"/>
                    <a:pt x="1642849" y="43374"/>
                    <a:pt x="1507370" y="43374"/>
                  </a:cubicBezTo>
                  <a:lnTo>
                    <a:pt x="367070" y="43374"/>
                  </a:lnTo>
                  <a:cubicBezTo>
                    <a:pt x="186432" y="43374"/>
                    <a:pt x="39996" y="189810"/>
                    <a:pt x="39996" y="370448"/>
                  </a:cubicBezTo>
                  <a:lnTo>
                    <a:pt x="39996" y="1707694"/>
                  </a:lnTo>
                  <a:cubicBezTo>
                    <a:pt x="39996" y="1888332"/>
                    <a:pt x="186432" y="2034768"/>
                    <a:pt x="367070" y="2034768"/>
                  </a:cubicBezTo>
                  <a:lnTo>
                    <a:pt x="1337837" y="2034768"/>
                  </a:lnTo>
                  <a:lnTo>
                    <a:pt x="1337837" y="2080167"/>
                  </a:lnTo>
                  <a:lnTo>
                    <a:pt x="361561" y="2080167"/>
                  </a:lnTo>
                  <a:cubicBezTo>
                    <a:pt x="161876" y="2080167"/>
                    <a:pt x="0" y="1918291"/>
                    <a:pt x="0" y="1718606"/>
                  </a:cubicBezTo>
                  <a:lnTo>
                    <a:pt x="0" y="361561"/>
                  </a:lnTo>
                  <a:cubicBezTo>
                    <a:pt x="0" y="161876"/>
                    <a:pt x="161876" y="0"/>
                    <a:pt x="36156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5DC62F41-1575-4902-BB03-6A0FBEC273C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093" y="2923772"/>
              <a:ext cx="173856" cy="732625"/>
            </a:xfrm>
            <a:prstGeom prst="line">
              <a:avLst/>
            </a:prstGeom>
            <a:ln w="4318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71BFEB7-7D7F-445C-A37E-C9180A04E352}"/>
                </a:ext>
              </a:extLst>
            </p:cNvPr>
            <p:cNvSpPr/>
            <p:nvPr/>
          </p:nvSpPr>
          <p:spPr>
            <a:xfrm>
              <a:off x="5732100" y="4661536"/>
              <a:ext cx="138912" cy="13891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BC0B6F7-6548-4799-947A-EBB51FDE309F}"/>
              </a:ext>
            </a:extLst>
          </p:cNvPr>
          <p:cNvGrpSpPr/>
          <p:nvPr/>
        </p:nvGrpSpPr>
        <p:grpSpPr>
          <a:xfrm rot="10800000">
            <a:off x="8027266" y="1921462"/>
            <a:ext cx="3514462" cy="3745589"/>
            <a:chOff x="4394263" y="2663525"/>
            <a:chExt cx="2018686" cy="2136923"/>
          </a:xfrm>
        </p:grpSpPr>
        <p:sp>
          <p:nvSpPr>
            <p:cNvPr id="83" name="자유형 58">
              <a:extLst>
                <a:ext uri="{FF2B5EF4-FFF2-40B4-BE49-F238E27FC236}">
                  <a16:creationId xmlns:a16="http://schemas.microsoft.com/office/drawing/2014/main" id="{E69B6575-2F5D-4CA3-8A9C-9A6233B5BF43}"/>
                </a:ext>
              </a:extLst>
            </p:cNvPr>
            <p:cNvSpPr/>
            <p:nvPr/>
          </p:nvSpPr>
          <p:spPr>
            <a:xfrm>
              <a:off x="4394263" y="2663525"/>
              <a:ext cx="1864189" cy="2080167"/>
            </a:xfrm>
            <a:custGeom>
              <a:avLst/>
              <a:gdLst>
                <a:gd name="connsiteX0" fmla="*/ 361561 w 1864189"/>
                <a:gd name="connsiteY0" fmla="*/ 0 h 2080167"/>
                <a:gd name="connsiteX1" fmla="*/ 1512880 w 1864189"/>
                <a:gd name="connsiteY1" fmla="*/ 0 h 2080167"/>
                <a:gd name="connsiteX2" fmla="*/ 1846028 w 1864189"/>
                <a:gd name="connsiteY2" fmla="*/ 220825 h 2080167"/>
                <a:gd name="connsiteX3" fmla="*/ 1864189 w 1864189"/>
                <a:gd name="connsiteY3" fmla="*/ 279329 h 2080167"/>
                <a:gd name="connsiteX4" fmla="*/ 1819976 w 1864189"/>
                <a:gd name="connsiteY4" fmla="*/ 279329 h 2080167"/>
                <a:gd name="connsiteX5" fmla="*/ 1808741 w 1864189"/>
                <a:gd name="connsiteY5" fmla="*/ 243136 h 2080167"/>
                <a:gd name="connsiteX6" fmla="*/ 1507370 w 1864189"/>
                <a:gd name="connsiteY6" fmla="*/ 43374 h 2080167"/>
                <a:gd name="connsiteX7" fmla="*/ 367070 w 1864189"/>
                <a:gd name="connsiteY7" fmla="*/ 43374 h 2080167"/>
                <a:gd name="connsiteX8" fmla="*/ 39996 w 1864189"/>
                <a:gd name="connsiteY8" fmla="*/ 370448 h 2080167"/>
                <a:gd name="connsiteX9" fmla="*/ 39996 w 1864189"/>
                <a:gd name="connsiteY9" fmla="*/ 1707694 h 2080167"/>
                <a:gd name="connsiteX10" fmla="*/ 367070 w 1864189"/>
                <a:gd name="connsiteY10" fmla="*/ 2034768 h 2080167"/>
                <a:gd name="connsiteX11" fmla="*/ 1337837 w 1864189"/>
                <a:gd name="connsiteY11" fmla="*/ 2034768 h 2080167"/>
                <a:gd name="connsiteX12" fmla="*/ 1337837 w 1864189"/>
                <a:gd name="connsiteY12" fmla="*/ 2080167 h 2080167"/>
                <a:gd name="connsiteX13" fmla="*/ 361561 w 1864189"/>
                <a:gd name="connsiteY13" fmla="*/ 2080167 h 2080167"/>
                <a:gd name="connsiteX14" fmla="*/ 0 w 1864189"/>
                <a:gd name="connsiteY14" fmla="*/ 1718606 h 2080167"/>
                <a:gd name="connsiteX15" fmla="*/ 0 w 1864189"/>
                <a:gd name="connsiteY15" fmla="*/ 361561 h 2080167"/>
                <a:gd name="connsiteX16" fmla="*/ 361561 w 1864189"/>
                <a:gd name="connsiteY16" fmla="*/ 0 h 208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4189" h="2080167">
                  <a:moveTo>
                    <a:pt x="361561" y="0"/>
                  </a:moveTo>
                  <a:lnTo>
                    <a:pt x="1512880" y="0"/>
                  </a:lnTo>
                  <a:cubicBezTo>
                    <a:pt x="1662644" y="0"/>
                    <a:pt x="1791140" y="91055"/>
                    <a:pt x="1846028" y="220825"/>
                  </a:cubicBezTo>
                  <a:lnTo>
                    <a:pt x="1864189" y="279329"/>
                  </a:lnTo>
                  <a:lnTo>
                    <a:pt x="1819976" y="279329"/>
                  </a:lnTo>
                  <a:lnTo>
                    <a:pt x="1808741" y="243136"/>
                  </a:lnTo>
                  <a:cubicBezTo>
                    <a:pt x="1759089" y="125744"/>
                    <a:pt x="1642849" y="43374"/>
                    <a:pt x="1507370" y="43374"/>
                  </a:cubicBezTo>
                  <a:lnTo>
                    <a:pt x="367070" y="43374"/>
                  </a:lnTo>
                  <a:cubicBezTo>
                    <a:pt x="186432" y="43374"/>
                    <a:pt x="39996" y="189810"/>
                    <a:pt x="39996" y="370448"/>
                  </a:cubicBezTo>
                  <a:lnTo>
                    <a:pt x="39996" y="1707694"/>
                  </a:lnTo>
                  <a:cubicBezTo>
                    <a:pt x="39996" y="1888332"/>
                    <a:pt x="186432" y="2034768"/>
                    <a:pt x="367070" y="2034768"/>
                  </a:cubicBezTo>
                  <a:lnTo>
                    <a:pt x="1337837" y="2034768"/>
                  </a:lnTo>
                  <a:lnTo>
                    <a:pt x="1337837" y="2080167"/>
                  </a:lnTo>
                  <a:lnTo>
                    <a:pt x="361561" y="2080167"/>
                  </a:lnTo>
                  <a:cubicBezTo>
                    <a:pt x="161876" y="2080167"/>
                    <a:pt x="0" y="1918291"/>
                    <a:pt x="0" y="1718606"/>
                  </a:cubicBezTo>
                  <a:lnTo>
                    <a:pt x="0" y="361561"/>
                  </a:lnTo>
                  <a:cubicBezTo>
                    <a:pt x="0" y="161876"/>
                    <a:pt x="161876" y="0"/>
                    <a:pt x="361561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5D6F5E4D-E24E-46C7-9C75-4FDAE0B9B11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093" y="2923772"/>
              <a:ext cx="173856" cy="732625"/>
            </a:xfrm>
            <a:prstGeom prst="line">
              <a:avLst/>
            </a:prstGeom>
            <a:ln w="4318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750D09C6-E17A-48BB-AC54-1FDDE7718D8D}"/>
                </a:ext>
              </a:extLst>
            </p:cNvPr>
            <p:cNvSpPr/>
            <p:nvPr/>
          </p:nvSpPr>
          <p:spPr>
            <a:xfrm>
              <a:off x="5732100" y="4661536"/>
              <a:ext cx="138912" cy="13891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5">
            <a:extLst>
              <a:ext uri="{FF2B5EF4-FFF2-40B4-BE49-F238E27FC236}">
                <a16:creationId xmlns:a16="http://schemas.microsoft.com/office/drawing/2014/main" id="{27E0D05B-2FB4-448D-A339-DD6D75371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845" y="2356556"/>
            <a:ext cx="3364088" cy="2765777"/>
          </a:xfrm>
          <a:prstGeom prst="rect">
            <a:avLst/>
          </a:prstGeom>
        </p:spPr>
      </p:pic>
      <p:pic>
        <p:nvPicPr>
          <p:cNvPr id="6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6360B59E-93DF-4A71-BE39-56CD0550F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511" y="3172936"/>
            <a:ext cx="2912533" cy="1782128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90392CDF-9A68-497C-A2EB-92797E418795}"/>
              </a:ext>
            </a:extLst>
          </p:cNvPr>
          <p:cNvSpPr/>
          <p:nvPr/>
        </p:nvSpPr>
        <p:spPr>
          <a:xfrm>
            <a:off x="945638" y="2354341"/>
            <a:ext cx="2290931" cy="53077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b="1" dirty="0" err="1">
                <a:solidFill>
                  <a:srgbClr val="7C97C2"/>
                </a:solidFill>
                <a:ea typeface="맑은 고딕"/>
              </a:rPr>
              <a:t>구별</a:t>
            </a:r>
            <a:r>
              <a:rPr lang="en-US" altLang="ko-KR" sz="2800" b="1" dirty="0">
                <a:solidFill>
                  <a:srgbClr val="7C97C2"/>
                </a:solidFill>
                <a:ea typeface="맑은 고딕"/>
              </a:rPr>
              <a:t> </a:t>
            </a:r>
            <a:r>
              <a:rPr lang="en-US" altLang="ko-KR" sz="2800" b="1" dirty="0" err="1">
                <a:solidFill>
                  <a:srgbClr val="7C97C2"/>
                </a:solidFill>
                <a:ea typeface="맑은 고딕"/>
              </a:rPr>
              <a:t>인구</a:t>
            </a:r>
            <a:endParaRPr lang="en-US" altLang="ko-KR" sz="2800" dirty="0" err="1">
              <a:solidFill>
                <a:srgbClr val="7C97C2"/>
              </a:solidFill>
              <a:ea typeface="맑은 고딕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A76306D-BE8A-4F5C-92BB-3B580E02F811}"/>
              </a:ext>
            </a:extLst>
          </p:cNvPr>
          <p:cNvSpPr/>
          <p:nvPr/>
        </p:nvSpPr>
        <p:spPr>
          <a:xfrm>
            <a:off x="8446911" y="4058355"/>
            <a:ext cx="832555" cy="33866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E93A8072-36D2-4FD7-A5C0-2AC767D59FD7}"/>
              </a:ext>
            </a:extLst>
          </p:cNvPr>
          <p:cNvSpPr/>
          <p:nvPr/>
        </p:nvSpPr>
        <p:spPr>
          <a:xfrm>
            <a:off x="9632244" y="2830688"/>
            <a:ext cx="832555" cy="33866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D24E4AE1-6D96-44DF-82B1-3272200AD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04" y="3172099"/>
            <a:ext cx="3054626" cy="1845643"/>
          </a:xfrm>
          <a:prstGeom prst="rect">
            <a:avLst/>
          </a:prstGeom>
        </p:spPr>
      </p:pic>
      <p:pic>
        <p:nvPicPr>
          <p:cNvPr id="10" name="그림 11">
            <a:extLst>
              <a:ext uri="{FF2B5EF4-FFF2-40B4-BE49-F238E27FC236}">
                <a16:creationId xmlns:a16="http://schemas.microsoft.com/office/drawing/2014/main" id="{2CCFFB45-D437-436B-BF17-6F9DEF24B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192" y="2389484"/>
            <a:ext cx="3213652" cy="273501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882376D-81AA-453A-AFC1-83215282B1A7}"/>
              </a:ext>
            </a:extLst>
          </p:cNvPr>
          <p:cNvSpPr/>
          <p:nvPr/>
        </p:nvSpPr>
        <p:spPr>
          <a:xfrm>
            <a:off x="8521148" y="4151243"/>
            <a:ext cx="622854" cy="24516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dirty="0">
              <a:latin typeface="Consolas"/>
              <a:ea typeface="맑은 고딕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BC69972-9DF1-46D2-A9F2-A66240595A8D}"/>
              </a:ext>
            </a:extLst>
          </p:cNvPr>
          <p:cNvSpPr/>
          <p:nvPr/>
        </p:nvSpPr>
        <p:spPr>
          <a:xfrm>
            <a:off x="9766852" y="2945295"/>
            <a:ext cx="622854" cy="24516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dirty="0">
              <a:latin typeface="Consolas"/>
              <a:ea typeface="맑은 고딕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46C4D5-3F86-4839-90C5-D1E57FC27A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85" y="2252575"/>
            <a:ext cx="3515930" cy="291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3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8FEDA04-3214-44DB-9205-044925C63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5" y="1943185"/>
            <a:ext cx="10905066" cy="29716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F5FECB-D78C-4844-A6E2-47F20CB41B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734" y="360990"/>
            <a:ext cx="2434265" cy="24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14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7309608" cy="1011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용어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정리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Enjoy your stylish business and campus life with BIZCAM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1941246" y="5007531"/>
            <a:ext cx="3804254" cy="193751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유동인구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+mn-lt"/>
              </a:rPr>
              <a:t>- </a:t>
            </a:r>
            <a:r>
              <a:rPr 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+mn-lt"/>
              </a:rPr>
              <a:t>서울시와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+mn-lt"/>
              </a:rPr>
              <a:t> 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+mn-lt"/>
              </a:rPr>
              <a:t>KT가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+mn-lt"/>
              </a:rPr>
              <a:t>공공빅데이터와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+mn-lt"/>
              </a:rPr>
              <a:t> 통신</a:t>
            </a:r>
            <a:endParaRPr lang="ko-KR" sz="1600" dirty="0"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Malgun Gothic"/>
              <a:cs typeface="+mn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데이터를 이용하여 추계한 서울의 특정지역, 특정시점에 존재하는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모든인구</a:t>
            </a:r>
          </a:p>
          <a:p>
            <a:pPr marL="285750" indent="-285750" algn="ctr">
              <a:lnSpc>
                <a:spcPct val="150000"/>
              </a:lnSpc>
              <a:buFont typeface="Wingdings"/>
              <a:buChar char="§"/>
            </a:pP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7534776" y="5012934"/>
            <a:ext cx="2872921" cy="108831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매출</a:t>
            </a:r>
          </a:p>
          <a:p>
            <a:pPr marL="285750" indent="-285750" algn="ctr">
              <a:lnSpc>
                <a:spcPct val="150000"/>
              </a:lnSpc>
              <a:buFont typeface="Wingdings"/>
              <a:buChar char="§"/>
            </a:pP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pPr algn="ctr">
              <a:lnSpc>
                <a:spcPct val="150000"/>
              </a:lnSpc>
            </a:pP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</p:txBody>
      </p:sp>
      <p:pic>
        <p:nvPicPr>
          <p:cNvPr id="2" name="그림 5" descr="사람, 사람들, 그룹, 실외이(가) 표시된 사진&#10;&#10;자동 생성된 설명">
            <a:extLst>
              <a:ext uri="{FF2B5EF4-FFF2-40B4-BE49-F238E27FC236}">
                <a16:creationId xmlns:a16="http://schemas.microsoft.com/office/drawing/2014/main" id="{8F3DAC71-8BCB-4FB3-8EB0-9F3012D81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09700"/>
            <a:ext cx="3571875" cy="3600450"/>
          </a:xfrm>
          <a:prstGeom prst="rect">
            <a:avLst/>
          </a:prstGeom>
        </p:spPr>
      </p:pic>
      <p:sp>
        <p:nvSpPr>
          <p:cNvPr id="54" name="자유형 65">
            <a:extLst>
              <a:ext uri="{FF2B5EF4-FFF2-40B4-BE49-F238E27FC236}">
                <a16:creationId xmlns:a16="http://schemas.microsoft.com/office/drawing/2014/main" id="{5D22777A-863D-4659-988B-A3CC3300E18F}"/>
              </a:ext>
            </a:extLst>
          </p:cNvPr>
          <p:cNvSpPr/>
          <p:nvPr/>
        </p:nvSpPr>
        <p:spPr>
          <a:xfrm>
            <a:off x="1996957" y="1377110"/>
            <a:ext cx="693182" cy="694442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DD5"/>
              </a:solidFill>
            </a:endParaRPr>
          </a:p>
        </p:txBody>
      </p:sp>
      <p:sp>
        <p:nvSpPr>
          <p:cNvPr id="55" name="자유형 66">
            <a:extLst>
              <a:ext uri="{FF2B5EF4-FFF2-40B4-BE49-F238E27FC236}">
                <a16:creationId xmlns:a16="http://schemas.microsoft.com/office/drawing/2014/main" id="{A0775505-B452-4A2F-AB0D-64A435E6A630}"/>
              </a:ext>
            </a:extLst>
          </p:cNvPr>
          <p:cNvSpPr/>
          <p:nvPr/>
        </p:nvSpPr>
        <p:spPr>
          <a:xfrm rot="18000000">
            <a:off x="2046667" y="1475432"/>
            <a:ext cx="289168" cy="177411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pic>
        <p:nvPicPr>
          <p:cNvPr id="6" name="그림 6" descr="신문, 텍스트, 남자, 착용이(가) 표시된 사진&#10;&#10;자동 생성된 설명">
            <a:extLst>
              <a:ext uri="{FF2B5EF4-FFF2-40B4-BE49-F238E27FC236}">
                <a16:creationId xmlns:a16="http://schemas.microsoft.com/office/drawing/2014/main" id="{AD49A659-77BD-46D4-B8F7-A56234C29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5" y="1340359"/>
            <a:ext cx="3095625" cy="3667172"/>
          </a:xfrm>
          <a:prstGeom prst="rect">
            <a:avLst/>
          </a:prstGeom>
        </p:spPr>
      </p:pic>
      <p:sp>
        <p:nvSpPr>
          <p:cNvPr id="56" name="자유형 65">
            <a:extLst>
              <a:ext uri="{FF2B5EF4-FFF2-40B4-BE49-F238E27FC236}">
                <a16:creationId xmlns:a16="http://schemas.microsoft.com/office/drawing/2014/main" id="{D10BF896-1F0E-4BF8-AFF9-F1A328922D7A}"/>
              </a:ext>
            </a:extLst>
          </p:cNvPr>
          <p:cNvSpPr/>
          <p:nvPr/>
        </p:nvSpPr>
        <p:spPr>
          <a:xfrm>
            <a:off x="7340482" y="1300910"/>
            <a:ext cx="693182" cy="694442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DD5"/>
              </a:solidFill>
            </a:endParaRPr>
          </a:p>
        </p:txBody>
      </p:sp>
      <p:sp>
        <p:nvSpPr>
          <p:cNvPr id="57" name="자유형 66">
            <a:extLst>
              <a:ext uri="{FF2B5EF4-FFF2-40B4-BE49-F238E27FC236}">
                <a16:creationId xmlns:a16="http://schemas.microsoft.com/office/drawing/2014/main" id="{808B28DA-DB02-47FB-BCD2-8C5C6C41B4B8}"/>
              </a:ext>
            </a:extLst>
          </p:cNvPr>
          <p:cNvSpPr/>
          <p:nvPr/>
        </p:nvSpPr>
        <p:spPr>
          <a:xfrm rot="18000000">
            <a:off x="7390192" y="1399232"/>
            <a:ext cx="289168" cy="177411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BD3E2D-B4E0-40FB-BFD3-49CB376AEF12}"/>
              </a:ext>
            </a:extLst>
          </p:cNvPr>
          <p:cNvSpPr txBox="1"/>
          <p:nvPr/>
        </p:nvSpPr>
        <p:spPr>
          <a:xfrm>
            <a:off x="6968970" y="5420641"/>
            <a:ext cx="4214783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+mn-lt"/>
              </a:rPr>
              <a:t>- 3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+mn-lt"/>
              </a:rPr>
              <a:t>개의 카드사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+mn-lt"/>
              </a:rPr>
              <a:t>(BC/KB/SH)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+mn-lt"/>
              </a:rPr>
              <a:t>의 카드승인금액을 기반으로 서울시의 보정비율을 곱하여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+mn-lt"/>
              </a:rPr>
              <a:t>100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+mn-lt"/>
              </a:rPr>
              <a:t>개 생활밀접업종 매출액을 추정한 금액</a:t>
            </a:r>
          </a:p>
        </p:txBody>
      </p:sp>
    </p:spTree>
    <p:extLst>
      <p:ext uri="{BB962C8B-B14F-4D97-AF65-F5344CB8AC3E}">
        <p14:creationId xmlns:p14="http://schemas.microsoft.com/office/powerpoint/2010/main" val="101578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7358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목차</a:t>
            </a:r>
            <a:endParaRPr lang="en-US" altLang="ko-KR" sz="3200" b="1" i="1" kern="0" dirty="0">
              <a:ln w="12700">
                <a:noFill/>
              </a:ln>
              <a:solidFill>
                <a:srgbClr val="7C97C2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4B84FD-A499-4F11-9D0B-982BBCA185C1}"/>
              </a:ext>
            </a:extLst>
          </p:cNvPr>
          <p:cNvGrpSpPr/>
          <p:nvPr/>
        </p:nvGrpSpPr>
        <p:grpSpPr>
          <a:xfrm>
            <a:off x="4649466" y="2476626"/>
            <a:ext cx="2867866" cy="2823533"/>
            <a:chOff x="6335391" y="2019426"/>
            <a:chExt cx="1905841" cy="1880558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6335391" y="2019426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CONTENTS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02</a:t>
              </a: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6360674" y="2019426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CONTENTS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02</a:t>
              </a: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6357733" y="2019426"/>
              <a:ext cx="1880558" cy="1880558"/>
              <a:chOff x="5708291" y="1967371"/>
              <a:chExt cx="1880558" cy="1880558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5708291" y="1967371"/>
                <a:ext cx="1880558" cy="1880558"/>
              </a:xfrm>
              <a:prstGeom prst="roundRect">
                <a:avLst>
                  <a:gd name="adj" fmla="val 5033"/>
                </a:avLst>
              </a:prstGeom>
              <a:solidFill>
                <a:schemeClr val="bg1"/>
              </a:solidFill>
              <a:ln>
                <a:solidFill>
                  <a:srgbClr val="7C97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3600" b="1" dirty="0" err="1">
                    <a:solidFill>
                      <a:srgbClr val="7C97C2"/>
                    </a:solidFill>
                    <a:ea typeface="맑은 고딕"/>
                  </a:rPr>
                  <a:t>유동인구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600" b="1" dirty="0">
                    <a:solidFill>
                      <a:srgbClr val="7C97C2"/>
                    </a:solidFill>
                    <a:ea typeface="맑은 고딕"/>
                  </a:rPr>
                  <a:t>&amp; </a:t>
                </a:r>
                <a:r>
                  <a:rPr lang="en-US" altLang="ko-KR" sz="3600" b="1" dirty="0" err="1">
                    <a:solidFill>
                      <a:srgbClr val="7C97C2"/>
                    </a:solidFill>
                    <a:ea typeface="맑은 고딕"/>
                  </a:rPr>
                  <a:t>매출</a:t>
                </a:r>
                <a:endParaRPr lang="en-US" altLang="ko-KR" sz="3600" b="1" dirty="0">
                  <a:solidFill>
                    <a:srgbClr val="7C97C2"/>
                  </a:solidFill>
                  <a:ea typeface="맑은 고딕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7C97C2"/>
                    </a:solidFill>
                    <a:ea typeface="맑은 고딕"/>
                  </a:rPr>
                  <a:t>02</a:t>
                </a:r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5708291" y="1967371"/>
                <a:ext cx="344388" cy="344388"/>
              </a:xfrm>
              <a:custGeom>
                <a:avLst/>
                <a:gdLst>
                  <a:gd name="connsiteX0" fmla="*/ 94648 w 344388"/>
                  <a:gd name="connsiteY0" fmla="*/ 0 h 344388"/>
                  <a:gd name="connsiteX1" fmla="*/ 344388 w 344388"/>
                  <a:gd name="connsiteY1" fmla="*/ 0 h 344388"/>
                  <a:gd name="connsiteX2" fmla="*/ 0 w 344388"/>
                  <a:gd name="connsiteY2" fmla="*/ 344388 h 344388"/>
                  <a:gd name="connsiteX3" fmla="*/ 0 w 344388"/>
                  <a:gd name="connsiteY3" fmla="*/ 94648 h 344388"/>
                  <a:gd name="connsiteX4" fmla="*/ 94648 w 344388"/>
                  <a:gd name="connsiteY4" fmla="*/ 0 h 34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388" h="344388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7C97C2"/>
              </a:solidFill>
              <a:ln>
                <a:solidFill>
                  <a:srgbClr val="7C97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00BDD5"/>
                  </a:solidFill>
                </a:endParaRPr>
              </a:p>
            </p:txBody>
          </p:sp>
          <p:sp>
            <p:nvSpPr>
              <p:cNvPr id="67" name="자유형 66">
                <a:extLst>
                  <a:ext uri="{FF2B5EF4-FFF2-40B4-BE49-F238E27FC236}">
                    <a16:creationId xmlns:a16="http://schemas.microsoft.com/office/drawing/2014/main" id="{0D8E9706-5D2C-49EE-AF67-D3527E3BC152}"/>
                  </a:ext>
                </a:extLst>
              </p:cNvPr>
              <p:cNvSpPr/>
              <p:nvPr/>
            </p:nvSpPr>
            <p:spPr>
              <a:xfrm rot="18000000">
                <a:off x="5736143" y="2022102"/>
                <a:ext cx="142049" cy="87307"/>
              </a:xfrm>
              <a:custGeom>
                <a:avLst/>
                <a:gdLst>
                  <a:gd name="connsiteX0" fmla="*/ 101541 w 261614"/>
                  <a:gd name="connsiteY0" fmla="*/ 2305 h 160794"/>
                  <a:gd name="connsiteX1" fmla="*/ 101540 w 261614"/>
                  <a:gd name="connsiteY1" fmla="*/ 2306 h 160794"/>
                  <a:gd name="connsiteX2" fmla="*/ 101540 w 261614"/>
                  <a:gd name="connsiteY2" fmla="*/ 2305 h 160794"/>
                  <a:gd name="connsiteX3" fmla="*/ 254856 w 261614"/>
                  <a:gd name="connsiteY3" fmla="*/ 121406 h 160794"/>
                  <a:gd name="connsiteX4" fmla="*/ 261614 w 261614"/>
                  <a:gd name="connsiteY4" fmla="*/ 137721 h 160794"/>
                  <a:gd name="connsiteX5" fmla="*/ 261613 w 261614"/>
                  <a:gd name="connsiteY5" fmla="*/ 137721 h 160794"/>
                  <a:gd name="connsiteX6" fmla="*/ 238540 w 261614"/>
                  <a:gd name="connsiteY6" fmla="*/ 160794 h 160794"/>
                  <a:gd name="connsiteX7" fmla="*/ 24796 w 261614"/>
                  <a:gd name="connsiteY7" fmla="*/ 160793 h 160794"/>
                  <a:gd name="connsiteX8" fmla="*/ 21762 w 261614"/>
                  <a:gd name="connsiteY8" fmla="*/ 159536 h 160794"/>
                  <a:gd name="connsiteX9" fmla="*/ 11539 w 261614"/>
                  <a:gd name="connsiteY9" fmla="*/ 158190 h 160794"/>
                  <a:gd name="connsiteX10" fmla="*/ 11540 w 261614"/>
                  <a:gd name="connsiteY10" fmla="*/ 158189 h 160794"/>
                  <a:gd name="connsiteX11" fmla="*/ 3095 w 261614"/>
                  <a:gd name="connsiteY11" fmla="*/ 126671 h 160794"/>
                  <a:gd name="connsiteX12" fmla="*/ 70022 w 261614"/>
                  <a:gd name="connsiteY12" fmla="*/ 10751 h 160794"/>
                  <a:gd name="connsiteX13" fmla="*/ 84033 w 261614"/>
                  <a:gd name="connsiteY13" fmla="*/ 0 h 160794"/>
                  <a:gd name="connsiteX14" fmla="*/ 101540 w 261614"/>
                  <a:gd name="connsiteY14" fmla="*/ 2306 h 160794"/>
                  <a:gd name="connsiteX15" fmla="*/ 112290 w 261614"/>
                  <a:gd name="connsiteY15" fmla="*/ 16315 h 160794"/>
                  <a:gd name="connsiteX16" fmla="*/ 109985 w 261614"/>
                  <a:gd name="connsiteY16" fmla="*/ 33823 h 160794"/>
                  <a:gd name="connsiteX17" fmla="*/ 63321 w 261614"/>
                  <a:gd name="connsiteY17" fmla="*/ 114648 h 160794"/>
                  <a:gd name="connsiteX18" fmla="*/ 238541 w 261614"/>
                  <a:gd name="connsiteY18" fmla="*/ 114648 h 160794"/>
                  <a:gd name="connsiteX19" fmla="*/ 254856 w 261614"/>
                  <a:gd name="connsiteY19" fmla="*/ 121406 h 16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1614" h="160794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1"/>
                <a:endParaRPr lang="ko-KR" altLang="en-US" sz="1200" b="1" dirty="0">
                  <a:solidFill>
                    <a:srgbClr val="00BDD5"/>
                  </a:solidFill>
                </a:endParaRPr>
              </a:p>
            </p:txBody>
          </p:sp>
        </p:grpSp>
      </p:grpSp>
      <p:sp>
        <p:nvSpPr>
          <p:cNvPr id="68" name="모서리가 둥근 직사각형 67"/>
          <p:cNvSpPr/>
          <p:nvPr/>
        </p:nvSpPr>
        <p:spPr>
          <a:xfrm>
            <a:off x="1239196" y="2480202"/>
            <a:ext cx="2804483" cy="281400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Batang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Malgun Gothic"/>
                <a:ea typeface="맑은 고딕"/>
              </a:rPr>
              <a:t>용어정리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Malgun Gothic"/>
                <a:ea typeface="맑은 고딕"/>
              </a:rPr>
              <a:t>01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ea typeface="맑은 고딕"/>
            </a:endParaRPr>
          </a:p>
        </p:txBody>
      </p:sp>
      <p:sp>
        <p:nvSpPr>
          <p:cNvPr id="56" name="모서리가 둥근 직사각형 67">
            <a:extLst>
              <a:ext uri="{FF2B5EF4-FFF2-40B4-BE49-F238E27FC236}">
                <a16:creationId xmlns:a16="http://schemas.microsoft.com/office/drawing/2014/main" id="{8980E8D3-E1F4-4662-AC25-224BBA5E6832}"/>
              </a:ext>
            </a:extLst>
          </p:cNvPr>
          <p:cNvSpPr/>
          <p:nvPr/>
        </p:nvSpPr>
        <p:spPr>
          <a:xfrm>
            <a:off x="8201971" y="2480201"/>
            <a:ext cx="2804483" cy="281400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   </a:t>
            </a:r>
            <a:r>
              <a:rPr lang="en-US" altLang="ko-KR" sz="24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상관관계</a:t>
            </a:r>
            <a:r>
              <a:rPr lang="en-US" altLang="ko-KR" sz="1200" b="1" dirty="0" err="1">
                <a:solidFill>
                  <a:srgbClr val="FFFFFF"/>
                </a:solidFill>
                <a:ea typeface="맑은 고딕"/>
              </a:rPr>
              <a:t>관계</a:t>
            </a:r>
            <a:endParaRPr lang="en-US" altLang="ko-KR" sz="1200" b="1" dirty="0" err="1"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44745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387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상권별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유동인구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7C97C2"/>
                </a:solidFill>
              </a:rPr>
              <a:t>골목상권 유동인구는 발달상권의 </a:t>
            </a:r>
            <a:r>
              <a:rPr lang="en-US" altLang="ko-KR" sz="900" kern="0" dirty="0">
                <a:solidFill>
                  <a:srgbClr val="7C97C2"/>
                </a:solidFill>
              </a:rPr>
              <a:t>1/3 </a:t>
            </a:r>
            <a:r>
              <a:rPr lang="ko-KR" altLang="en-US" sz="900" kern="0" dirty="0">
                <a:solidFill>
                  <a:srgbClr val="7C97C2"/>
                </a:solidFill>
              </a:rPr>
              <a:t>수준</a:t>
            </a:r>
            <a:endParaRPr lang="en-US" altLang="ko-KR" sz="900" kern="0" dirty="0">
              <a:solidFill>
                <a:srgbClr val="7C97C2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79E589-EBD8-4367-A3EB-8AC3E00037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8442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25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387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기간별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유동인구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2016</a:t>
            </a:r>
            <a:r>
              <a:rPr lang="ko-KR" altLang="en-US" sz="900" kern="0" dirty="0">
                <a:solidFill>
                  <a:srgbClr val="7C97C2"/>
                </a:solidFill>
              </a:rPr>
              <a:t>년에 급격히 하락 후 회복</a:t>
            </a:r>
            <a:endParaRPr lang="en-US" altLang="ko-KR" sz="900" kern="0" dirty="0">
              <a:solidFill>
                <a:srgbClr val="7C97C2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8394BC-5755-4D49-A7CA-D038F3FE68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519" y="1747842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9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8506531" cy="1011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상권별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 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분기에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따른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 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점포수당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매출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금액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      </a:t>
            </a:r>
            <a:endParaRPr lang="en-US" altLang="ko-KR" sz="900" kern="0" dirty="0">
              <a:solidFill>
                <a:srgbClr val="7C97C2"/>
              </a:solidFill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4분</a:t>
            </a:r>
            <a:r>
              <a:rPr lang="ko-KR" altLang="en-US" sz="900" kern="0" dirty="0">
                <a:solidFill>
                  <a:srgbClr val="7C97C2"/>
                </a:solidFill>
                <a:ea typeface="맑은 고딕"/>
              </a:rPr>
              <a:t>기</a:t>
            </a:r>
            <a:r>
              <a:rPr lang="en-US" altLang="ko-KR" sz="900" kern="0" dirty="0">
                <a:solidFill>
                  <a:srgbClr val="7C97C2"/>
                </a:solidFill>
                <a:ea typeface="맑은 고딕"/>
              </a:rPr>
              <a:t>에 </a:t>
            </a:r>
            <a:r>
              <a:rPr lang="ko-KR" altLang="en-US" sz="900" kern="0" dirty="0">
                <a:solidFill>
                  <a:srgbClr val="7C97C2"/>
                </a:solidFill>
                <a:ea typeface="맑은 고딕"/>
              </a:rPr>
              <a:t>매출이 가장 큼</a:t>
            </a:r>
            <a:endParaRPr lang="en-US" altLang="ko-KR" sz="900" kern="0" dirty="0">
              <a:solidFill>
                <a:srgbClr val="7C97C2"/>
              </a:solidFill>
              <a:ea typeface="맑은 고딕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B17E80-DD14-4D1D-AFBE-6E9DD50E1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57" y="1372286"/>
            <a:ext cx="7314285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79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387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연령별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유동인구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7C97C2"/>
                </a:solidFill>
              </a:rPr>
              <a:t>30</a:t>
            </a:r>
            <a:r>
              <a:rPr lang="ko-KR" altLang="en-US" sz="900" kern="0" dirty="0">
                <a:solidFill>
                  <a:srgbClr val="7C97C2"/>
                </a:solidFill>
              </a:rPr>
              <a:t>대를 최고점으로 점차 감소</a:t>
            </a:r>
            <a:endParaRPr lang="en-US" altLang="ko-KR" sz="900" kern="0" dirty="0">
              <a:solidFill>
                <a:srgbClr val="7C97C2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FC874D-CE27-47B5-B898-03C269902D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0849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97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507</Words>
  <Application>Microsoft Office PowerPoint</Application>
  <PresentationFormat>와이드스크린</PresentationFormat>
  <Paragraphs>120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Malgun Gothic</vt:lpstr>
      <vt:lpstr>Malgun Gothic</vt:lpstr>
      <vt:lpstr>Batang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SungJun</dc:creator>
  <cp:lastModifiedBy>Kim SungJun</cp:lastModifiedBy>
  <cp:revision>1</cp:revision>
  <dcterms:created xsi:type="dcterms:W3CDTF">2020-11-19T01:26:33Z</dcterms:created>
  <dcterms:modified xsi:type="dcterms:W3CDTF">2020-11-19T01:54:40Z</dcterms:modified>
</cp:coreProperties>
</file>